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9"/>
  </p:notesMasterIdLst>
  <p:handoutMasterIdLst>
    <p:handoutMasterId r:id="rId30"/>
  </p:handoutMasterIdLst>
  <p:sldIdLst>
    <p:sldId id="257" r:id="rId2"/>
    <p:sldId id="342" r:id="rId3"/>
    <p:sldId id="394" r:id="rId4"/>
    <p:sldId id="395" r:id="rId5"/>
    <p:sldId id="396" r:id="rId6"/>
    <p:sldId id="397" r:id="rId7"/>
    <p:sldId id="398" r:id="rId8"/>
    <p:sldId id="344" r:id="rId9"/>
    <p:sldId id="399" r:id="rId10"/>
    <p:sldId id="400" r:id="rId11"/>
    <p:sldId id="401" r:id="rId12"/>
    <p:sldId id="402" r:id="rId13"/>
    <p:sldId id="403" r:id="rId14"/>
    <p:sldId id="404" r:id="rId15"/>
    <p:sldId id="405" r:id="rId16"/>
    <p:sldId id="406" r:id="rId17"/>
    <p:sldId id="407" r:id="rId18"/>
    <p:sldId id="410" r:id="rId19"/>
    <p:sldId id="411" r:id="rId20"/>
    <p:sldId id="412" r:id="rId21"/>
    <p:sldId id="413" r:id="rId22"/>
    <p:sldId id="383" r:id="rId23"/>
    <p:sldId id="385" r:id="rId24"/>
    <p:sldId id="381" r:id="rId25"/>
    <p:sldId id="386" r:id="rId26"/>
    <p:sldId id="393" r:id="rId27"/>
    <p:sldId id="320" r:id="rId28"/>
  </p:sldIdLst>
  <p:sldSz cx="9144000" cy="6858000" type="screen4x3"/>
  <p:notesSz cx="9874250" cy="6797675"/>
  <p:defaultTextStyle>
    <a:defPPr>
      <a:defRPr lang="sl-SI"/>
    </a:defPPr>
    <a:lvl1pPr algn="l" rtl="0" eaLnBrk="0" fontAlgn="base" hangingPunct="0">
      <a:lnSpc>
        <a:spcPct val="90000"/>
      </a:lnSpc>
      <a:spcBef>
        <a:spcPct val="20000"/>
      </a:spcBef>
      <a:spcAft>
        <a:spcPct val="0"/>
      </a:spcAft>
      <a:buFont typeface="Wingdings" pitchFamily="2" charset="2"/>
      <a:defRPr sz="2000" kern="1200">
        <a:solidFill>
          <a:srgbClr val="376092"/>
        </a:solidFill>
        <a:latin typeface="Tahoma" pitchFamily="34" charset="0"/>
        <a:ea typeface="+mn-ea"/>
        <a:cs typeface="Tahoma" pitchFamily="34" charset="0"/>
      </a:defRPr>
    </a:lvl1pPr>
    <a:lvl2pPr marL="457200" algn="l" rtl="0" eaLnBrk="0" fontAlgn="base" hangingPunct="0">
      <a:lnSpc>
        <a:spcPct val="90000"/>
      </a:lnSpc>
      <a:spcBef>
        <a:spcPct val="20000"/>
      </a:spcBef>
      <a:spcAft>
        <a:spcPct val="0"/>
      </a:spcAft>
      <a:buFont typeface="Wingdings" pitchFamily="2" charset="2"/>
      <a:defRPr sz="2000" kern="1200">
        <a:solidFill>
          <a:srgbClr val="376092"/>
        </a:solidFill>
        <a:latin typeface="Tahoma" pitchFamily="34" charset="0"/>
        <a:ea typeface="+mn-ea"/>
        <a:cs typeface="Tahoma" pitchFamily="34" charset="0"/>
      </a:defRPr>
    </a:lvl2pPr>
    <a:lvl3pPr marL="914400" algn="l" rtl="0" eaLnBrk="0" fontAlgn="base" hangingPunct="0">
      <a:lnSpc>
        <a:spcPct val="90000"/>
      </a:lnSpc>
      <a:spcBef>
        <a:spcPct val="20000"/>
      </a:spcBef>
      <a:spcAft>
        <a:spcPct val="0"/>
      </a:spcAft>
      <a:buFont typeface="Wingdings" pitchFamily="2" charset="2"/>
      <a:defRPr sz="2000" kern="1200">
        <a:solidFill>
          <a:srgbClr val="376092"/>
        </a:solidFill>
        <a:latin typeface="Tahoma" pitchFamily="34" charset="0"/>
        <a:ea typeface="+mn-ea"/>
        <a:cs typeface="Tahoma" pitchFamily="34" charset="0"/>
      </a:defRPr>
    </a:lvl3pPr>
    <a:lvl4pPr marL="1371600" algn="l" rtl="0" eaLnBrk="0" fontAlgn="base" hangingPunct="0">
      <a:lnSpc>
        <a:spcPct val="90000"/>
      </a:lnSpc>
      <a:spcBef>
        <a:spcPct val="20000"/>
      </a:spcBef>
      <a:spcAft>
        <a:spcPct val="0"/>
      </a:spcAft>
      <a:buFont typeface="Wingdings" pitchFamily="2" charset="2"/>
      <a:defRPr sz="2000" kern="1200">
        <a:solidFill>
          <a:srgbClr val="376092"/>
        </a:solidFill>
        <a:latin typeface="Tahoma" pitchFamily="34" charset="0"/>
        <a:ea typeface="+mn-ea"/>
        <a:cs typeface="Tahoma" pitchFamily="34" charset="0"/>
      </a:defRPr>
    </a:lvl4pPr>
    <a:lvl5pPr marL="1828800" algn="l" rtl="0" eaLnBrk="0" fontAlgn="base" hangingPunct="0">
      <a:lnSpc>
        <a:spcPct val="90000"/>
      </a:lnSpc>
      <a:spcBef>
        <a:spcPct val="20000"/>
      </a:spcBef>
      <a:spcAft>
        <a:spcPct val="0"/>
      </a:spcAft>
      <a:buFont typeface="Wingdings" pitchFamily="2" charset="2"/>
      <a:defRPr sz="2000" kern="1200">
        <a:solidFill>
          <a:srgbClr val="376092"/>
        </a:solidFill>
        <a:latin typeface="Tahoma" pitchFamily="34" charset="0"/>
        <a:ea typeface="+mn-ea"/>
        <a:cs typeface="Tahoma" pitchFamily="34" charset="0"/>
      </a:defRPr>
    </a:lvl5pPr>
    <a:lvl6pPr marL="2286000" algn="l" defTabSz="914400" rtl="0" eaLnBrk="1" latinLnBrk="0" hangingPunct="1">
      <a:defRPr sz="2000" kern="1200">
        <a:solidFill>
          <a:srgbClr val="376092"/>
        </a:solidFill>
        <a:latin typeface="Tahoma" pitchFamily="34" charset="0"/>
        <a:ea typeface="+mn-ea"/>
        <a:cs typeface="Tahoma" pitchFamily="34" charset="0"/>
      </a:defRPr>
    </a:lvl6pPr>
    <a:lvl7pPr marL="2743200" algn="l" defTabSz="914400" rtl="0" eaLnBrk="1" latinLnBrk="0" hangingPunct="1">
      <a:defRPr sz="2000" kern="1200">
        <a:solidFill>
          <a:srgbClr val="376092"/>
        </a:solidFill>
        <a:latin typeface="Tahoma" pitchFamily="34" charset="0"/>
        <a:ea typeface="+mn-ea"/>
        <a:cs typeface="Tahoma" pitchFamily="34" charset="0"/>
      </a:defRPr>
    </a:lvl7pPr>
    <a:lvl8pPr marL="3200400" algn="l" defTabSz="914400" rtl="0" eaLnBrk="1" latinLnBrk="0" hangingPunct="1">
      <a:defRPr sz="2000" kern="1200">
        <a:solidFill>
          <a:srgbClr val="376092"/>
        </a:solidFill>
        <a:latin typeface="Tahoma" pitchFamily="34" charset="0"/>
        <a:ea typeface="+mn-ea"/>
        <a:cs typeface="Tahoma" pitchFamily="34" charset="0"/>
      </a:defRPr>
    </a:lvl8pPr>
    <a:lvl9pPr marL="3657600" algn="l" defTabSz="914400" rtl="0" eaLnBrk="1" latinLnBrk="0" hangingPunct="1">
      <a:defRPr sz="2000" kern="1200">
        <a:solidFill>
          <a:srgbClr val="376092"/>
        </a:solidFill>
        <a:latin typeface="Tahoma" pitchFamily="34" charset="0"/>
        <a:ea typeface="+mn-ea"/>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7A80F8"/>
    <a:srgbClr val="FB6511"/>
    <a:srgbClr val="FF5050"/>
    <a:srgbClr val="E0ED65"/>
    <a:srgbClr val="FFCC99"/>
    <a:srgbClr val="E22A44"/>
    <a:srgbClr val="EA6922"/>
    <a:srgbClr val="F62616"/>
    <a:srgbClr val="53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1" autoAdjust="0"/>
    <p:restoredTop sz="94598"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08"/>
      </p:cViewPr>
      <p:guideLst>
        <p:guide orient="horz" pos="2141"/>
        <p:guide pos="311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1" y="1"/>
            <a:ext cx="4279136" cy="3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6" tIns="46409" rIns="92816" bIns="46409" numCol="1" anchor="t" anchorCtr="0" compatLnSpc="1">
            <a:prstTxWarp prst="textNoShape">
              <a:avLst/>
            </a:prstTxWarp>
          </a:bodyPr>
          <a:lstStyle>
            <a:lvl1pPr defTabSz="928890">
              <a:lnSpc>
                <a:spcPct val="100000"/>
              </a:lnSpc>
              <a:spcBef>
                <a:spcPct val="0"/>
              </a:spcBef>
              <a:buFontTx/>
              <a:buNone/>
              <a:defRPr sz="1200">
                <a:solidFill>
                  <a:schemeClr val="tx1"/>
                </a:solidFill>
                <a:latin typeface="Calibri" pitchFamily="34" charset="0"/>
              </a:defRPr>
            </a:lvl1pPr>
          </a:lstStyle>
          <a:p>
            <a:pPr>
              <a:defRPr/>
            </a:pPr>
            <a:endParaRPr lang="sl-SI"/>
          </a:p>
        </p:txBody>
      </p:sp>
      <p:sp>
        <p:nvSpPr>
          <p:cNvPr id="233475" name="Rectangle 3"/>
          <p:cNvSpPr>
            <a:spLocks noGrp="1" noChangeArrowheads="1"/>
          </p:cNvSpPr>
          <p:nvPr>
            <p:ph type="dt" sz="quarter" idx="1"/>
          </p:nvPr>
        </p:nvSpPr>
        <p:spPr bwMode="auto">
          <a:xfrm>
            <a:off x="5592908" y="1"/>
            <a:ext cx="4279136" cy="3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6" tIns="46409" rIns="92816" bIns="46409" numCol="1" anchor="t" anchorCtr="0" compatLnSpc="1">
            <a:prstTxWarp prst="textNoShape">
              <a:avLst/>
            </a:prstTxWarp>
          </a:bodyPr>
          <a:lstStyle>
            <a:lvl1pPr algn="r" defTabSz="928890">
              <a:lnSpc>
                <a:spcPct val="100000"/>
              </a:lnSpc>
              <a:spcBef>
                <a:spcPct val="0"/>
              </a:spcBef>
              <a:buFontTx/>
              <a:buNone/>
              <a:defRPr sz="1200">
                <a:solidFill>
                  <a:schemeClr val="tx1"/>
                </a:solidFill>
                <a:latin typeface="Calibri" pitchFamily="34" charset="0"/>
              </a:defRPr>
            </a:lvl1pPr>
          </a:lstStyle>
          <a:p>
            <a:pPr>
              <a:defRPr/>
            </a:pPr>
            <a:fld id="{FCF65414-8389-4864-A5E4-128B0E050AC3}" type="datetimeFigureOut">
              <a:rPr lang="sl-SI"/>
              <a:pPr>
                <a:defRPr/>
              </a:pPr>
              <a:t>09.11.2012</a:t>
            </a:fld>
            <a:endParaRPr lang="sl-SI"/>
          </a:p>
        </p:txBody>
      </p:sp>
      <p:sp>
        <p:nvSpPr>
          <p:cNvPr id="233476" name="Rectangle 4"/>
          <p:cNvSpPr>
            <a:spLocks noGrp="1" noChangeArrowheads="1"/>
          </p:cNvSpPr>
          <p:nvPr>
            <p:ph type="ftr" sz="quarter" idx="2"/>
          </p:nvPr>
        </p:nvSpPr>
        <p:spPr bwMode="auto">
          <a:xfrm>
            <a:off x="1" y="6456052"/>
            <a:ext cx="4279136" cy="34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6" tIns="46409" rIns="92816" bIns="46409" numCol="1" anchor="b" anchorCtr="0" compatLnSpc="1">
            <a:prstTxWarp prst="textNoShape">
              <a:avLst/>
            </a:prstTxWarp>
          </a:bodyPr>
          <a:lstStyle>
            <a:lvl1pPr defTabSz="928890">
              <a:lnSpc>
                <a:spcPct val="100000"/>
              </a:lnSpc>
              <a:spcBef>
                <a:spcPct val="0"/>
              </a:spcBef>
              <a:buFontTx/>
              <a:buNone/>
              <a:defRPr sz="1200">
                <a:solidFill>
                  <a:schemeClr val="tx1"/>
                </a:solidFill>
                <a:latin typeface="Calibri" pitchFamily="34" charset="0"/>
              </a:defRPr>
            </a:lvl1pPr>
          </a:lstStyle>
          <a:p>
            <a:pPr>
              <a:defRPr/>
            </a:pPr>
            <a:endParaRPr lang="sl-SI"/>
          </a:p>
        </p:txBody>
      </p:sp>
      <p:sp>
        <p:nvSpPr>
          <p:cNvPr id="233477" name="Rectangle 5"/>
          <p:cNvSpPr>
            <a:spLocks noGrp="1" noChangeArrowheads="1"/>
          </p:cNvSpPr>
          <p:nvPr>
            <p:ph type="sldNum" sz="quarter" idx="3"/>
          </p:nvPr>
        </p:nvSpPr>
        <p:spPr bwMode="auto">
          <a:xfrm>
            <a:off x="5592908" y="6456052"/>
            <a:ext cx="4279136" cy="34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6" tIns="46409" rIns="92816" bIns="46409" numCol="1" anchor="b" anchorCtr="0" compatLnSpc="1">
            <a:prstTxWarp prst="textNoShape">
              <a:avLst/>
            </a:prstTxWarp>
          </a:bodyPr>
          <a:lstStyle>
            <a:lvl1pPr algn="r" defTabSz="928890">
              <a:lnSpc>
                <a:spcPct val="100000"/>
              </a:lnSpc>
              <a:spcBef>
                <a:spcPct val="0"/>
              </a:spcBef>
              <a:buFontTx/>
              <a:buNone/>
              <a:defRPr sz="1200">
                <a:solidFill>
                  <a:schemeClr val="tx1"/>
                </a:solidFill>
                <a:latin typeface="Calibri" pitchFamily="34" charset="0"/>
              </a:defRPr>
            </a:lvl1pPr>
          </a:lstStyle>
          <a:p>
            <a:pPr>
              <a:defRPr/>
            </a:pPr>
            <a:fld id="{5B895E1A-97A5-45CE-B8A1-0D817329F92C}" type="slidenum">
              <a:rPr lang="sl-SI"/>
              <a:pPr>
                <a:defRPr/>
              </a:pPr>
              <a:t>‹#›</a:t>
            </a:fld>
            <a:endParaRPr lang="sl-SI"/>
          </a:p>
        </p:txBody>
      </p:sp>
    </p:spTree>
    <p:extLst>
      <p:ext uri="{BB962C8B-B14F-4D97-AF65-F5344CB8AC3E}">
        <p14:creationId xmlns:p14="http://schemas.microsoft.com/office/powerpoint/2010/main" val="1612768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4279136" cy="3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03" tIns="46402" rIns="92803" bIns="46402" numCol="1" anchor="t" anchorCtr="0" compatLnSpc="1">
            <a:prstTxWarp prst="textNoShape">
              <a:avLst/>
            </a:prstTxWarp>
          </a:bodyPr>
          <a:lstStyle>
            <a:lvl1pPr defTabSz="928890" eaLnBrk="1" hangingPunct="1">
              <a:lnSpc>
                <a:spcPct val="100000"/>
              </a:lnSpc>
              <a:spcBef>
                <a:spcPct val="0"/>
              </a:spcBef>
              <a:buFontTx/>
              <a:buNone/>
              <a:defRPr sz="1200">
                <a:solidFill>
                  <a:schemeClr val="tx1"/>
                </a:solidFill>
                <a:latin typeface="Calibri" pitchFamily="34" charset="0"/>
              </a:defRPr>
            </a:lvl1pPr>
          </a:lstStyle>
          <a:p>
            <a:pPr>
              <a:defRPr/>
            </a:pPr>
            <a:endParaRPr lang="en-US"/>
          </a:p>
        </p:txBody>
      </p:sp>
      <p:sp>
        <p:nvSpPr>
          <p:cNvPr id="3" name="Date Placeholder 2"/>
          <p:cNvSpPr>
            <a:spLocks noGrp="1"/>
          </p:cNvSpPr>
          <p:nvPr>
            <p:ph type="dt" idx="1"/>
          </p:nvPr>
        </p:nvSpPr>
        <p:spPr bwMode="auto">
          <a:xfrm>
            <a:off x="5592908" y="1"/>
            <a:ext cx="4279136" cy="3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03" tIns="46402" rIns="92803" bIns="46402" numCol="1" anchor="t" anchorCtr="0" compatLnSpc="1">
            <a:prstTxWarp prst="textNoShape">
              <a:avLst/>
            </a:prstTxWarp>
          </a:bodyPr>
          <a:lstStyle>
            <a:lvl1pPr algn="r" defTabSz="928890" eaLnBrk="1" hangingPunct="1">
              <a:lnSpc>
                <a:spcPct val="100000"/>
              </a:lnSpc>
              <a:spcBef>
                <a:spcPct val="0"/>
              </a:spcBef>
              <a:buFontTx/>
              <a:buNone/>
              <a:defRPr sz="1200">
                <a:solidFill>
                  <a:schemeClr val="tx1"/>
                </a:solidFill>
                <a:latin typeface="Calibri" pitchFamily="34" charset="0"/>
              </a:defRPr>
            </a:lvl1pPr>
          </a:lstStyle>
          <a:p>
            <a:pPr>
              <a:defRPr/>
            </a:pPr>
            <a:fld id="{6C1C5338-EC0B-4CA8-80CE-2840C67D820F}" type="datetimeFigureOut">
              <a:rPr lang="sl-SI"/>
              <a:pPr>
                <a:defRPr/>
              </a:pPr>
              <a:t>09.11.2012</a:t>
            </a:fld>
            <a:endParaRPr lang="sl-SI"/>
          </a:p>
        </p:txBody>
      </p:sp>
      <p:sp>
        <p:nvSpPr>
          <p:cNvPr id="4" name="Slide Image Placeholder 3"/>
          <p:cNvSpPr>
            <a:spLocks noGrp="1" noRot="1" noChangeAspect="1"/>
          </p:cNvSpPr>
          <p:nvPr>
            <p:ph type="sldImg" idx="2"/>
          </p:nvPr>
        </p:nvSpPr>
        <p:spPr>
          <a:xfrm>
            <a:off x="3238500" y="511175"/>
            <a:ext cx="3397250" cy="2547938"/>
          </a:xfrm>
          <a:prstGeom prst="rect">
            <a:avLst/>
          </a:prstGeom>
          <a:noFill/>
          <a:ln w="12700">
            <a:solidFill>
              <a:prstClr val="black"/>
            </a:solidFill>
          </a:ln>
        </p:spPr>
        <p:txBody>
          <a:bodyPr vert="horz" lIns="91135" tIns="45568" rIns="91135" bIns="45568" rtlCol="0" anchor="ctr"/>
          <a:lstStyle/>
          <a:p>
            <a:pPr lvl="0"/>
            <a:endParaRPr lang="sl-SI" noProof="0" smtClean="0"/>
          </a:p>
        </p:txBody>
      </p:sp>
      <p:sp>
        <p:nvSpPr>
          <p:cNvPr id="5" name="Notes Placeholder 4"/>
          <p:cNvSpPr>
            <a:spLocks noGrp="1"/>
          </p:cNvSpPr>
          <p:nvPr>
            <p:ph type="body" sz="quarter" idx="3"/>
          </p:nvPr>
        </p:nvSpPr>
        <p:spPr bwMode="auto">
          <a:xfrm>
            <a:off x="989191" y="3229607"/>
            <a:ext cx="7895868" cy="305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03" tIns="46402" rIns="92803" bIns="464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l-SI" noProof="0" smtClean="0"/>
          </a:p>
        </p:txBody>
      </p:sp>
      <p:sp>
        <p:nvSpPr>
          <p:cNvPr id="6" name="Footer Placeholder 5"/>
          <p:cNvSpPr>
            <a:spLocks noGrp="1"/>
          </p:cNvSpPr>
          <p:nvPr>
            <p:ph type="ftr" sz="quarter" idx="4"/>
          </p:nvPr>
        </p:nvSpPr>
        <p:spPr bwMode="auto">
          <a:xfrm>
            <a:off x="1" y="6456052"/>
            <a:ext cx="4279136" cy="34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03" tIns="46402" rIns="92803" bIns="46402" numCol="1" anchor="b" anchorCtr="0" compatLnSpc="1">
            <a:prstTxWarp prst="textNoShape">
              <a:avLst/>
            </a:prstTxWarp>
          </a:bodyPr>
          <a:lstStyle>
            <a:lvl1pPr defTabSz="928890" eaLnBrk="1" hangingPunct="1">
              <a:lnSpc>
                <a:spcPct val="100000"/>
              </a:lnSpc>
              <a:spcBef>
                <a:spcPct val="0"/>
              </a:spcBef>
              <a:buFontTx/>
              <a:buNone/>
              <a:defRPr sz="1200">
                <a:solidFill>
                  <a:schemeClr val="tx1"/>
                </a:solidFill>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5592908" y="6456052"/>
            <a:ext cx="4279136" cy="34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03" tIns="46402" rIns="92803" bIns="46402" numCol="1" anchor="b" anchorCtr="0" compatLnSpc="1">
            <a:prstTxWarp prst="textNoShape">
              <a:avLst/>
            </a:prstTxWarp>
          </a:bodyPr>
          <a:lstStyle>
            <a:lvl1pPr algn="r" defTabSz="928890" eaLnBrk="1" hangingPunct="1">
              <a:lnSpc>
                <a:spcPct val="100000"/>
              </a:lnSpc>
              <a:spcBef>
                <a:spcPct val="0"/>
              </a:spcBef>
              <a:buFontTx/>
              <a:buNone/>
              <a:defRPr sz="1200">
                <a:solidFill>
                  <a:schemeClr val="tx1"/>
                </a:solidFill>
                <a:latin typeface="Calibri" pitchFamily="34" charset="0"/>
              </a:defRPr>
            </a:lvl1pPr>
          </a:lstStyle>
          <a:p>
            <a:pPr>
              <a:defRPr/>
            </a:pPr>
            <a:fld id="{6223036E-0B42-4C08-AC06-EBBC2B34AA7B}" type="slidenum">
              <a:rPr lang="sl-SI"/>
              <a:pPr>
                <a:defRPr/>
              </a:pPr>
              <a:t>‹#›</a:t>
            </a:fld>
            <a:endParaRPr lang="sl-SI"/>
          </a:p>
        </p:txBody>
      </p:sp>
    </p:spTree>
    <p:extLst>
      <p:ext uri="{BB962C8B-B14F-4D97-AF65-F5344CB8AC3E}">
        <p14:creationId xmlns:p14="http://schemas.microsoft.com/office/powerpoint/2010/main" val="3122989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5"/>
          </p:nvPr>
        </p:nvSpPr>
        <p:spPr>
          <a:noFill/>
        </p:spPr>
        <p:txBody>
          <a:bodyPr/>
          <a:lstStyle>
            <a:lvl1pPr defTabSz="928329">
              <a:defRPr sz="1900">
                <a:solidFill>
                  <a:srgbClr val="376092"/>
                </a:solidFill>
                <a:latin typeface="Tahoma" pitchFamily="34" charset="0"/>
                <a:cs typeface="Tahoma" pitchFamily="34" charset="0"/>
              </a:defRPr>
            </a:lvl1pPr>
            <a:lvl2pPr marL="714569" indent="-274834" defTabSz="928329">
              <a:defRPr sz="1900">
                <a:solidFill>
                  <a:srgbClr val="376092"/>
                </a:solidFill>
                <a:latin typeface="Tahoma" pitchFamily="34" charset="0"/>
                <a:cs typeface="Tahoma" pitchFamily="34" charset="0"/>
              </a:defRPr>
            </a:lvl2pPr>
            <a:lvl3pPr marL="1099337" indent="-219867" defTabSz="928329">
              <a:defRPr sz="1900">
                <a:solidFill>
                  <a:srgbClr val="376092"/>
                </a:solidFill>
                <a:latin typeface="Tahoma" pitchFamily="34" charset="0"/>
                <a:cs typeface="Tahoma" pitchFamily="34" charset="0"/>
              </a:defRPr>
            </a:lvl3pPr>
            <a:lvl4pPr marL="1539072" indent="-219867" defTabSz="928329">
              <a:defRPr sz="1900">
                <a:solidFill>
                  <a:srgbClr val="376092"/>
                </a:solidFill>
                <a:latin typeface="Tahoma" pitchFamily="34" charset="0"/>
                <a:cs typeface="Tahoma" pitchFamily="34" charset="0"/>
              </a:defRPr>
            </a:lvl4pPr>
            <a:lvl5pPr marL="1978807" indent="-219867" defTabSz="928329">
              <a:defRPr sz="1900">
                <a:solidFill>
                  <a:srgbClr val="376092"/>
                </a:solidFill>
                <a:latin typeface="Tahoma" pitchFamily="34" charset="0"/>
                <a:cs typeface="Tahoma" pitchFamily="34" charset="0"/>
              </a:defRPr>
            </a:lvl5pPr>
            <a:lvl6pPr marL="2418542" indent="-219867" defTabSz="928329" eaLnBrk="0" fontAlgn="base" hangingPunct="0">
              <a:lnSpc>
                <a:spcPct val="90000"/>
              </a:lnSpc>
              <a:spcBef>
                <a:spcPct val="20000"/>
              </a:spcBef>
              <a:spcAft>
                <a:spcPct val="0"/>
              </a:spcAft>
              <a:buFont typeface="Wingdings" pitchFamily="2" charset="2"/>
              <a:defRPr sz="1900">
                <a:solidFill>
                  <a:srgbClr val="376092"/>
                </a:solidFill>
                <a:latin typeface="Tahoma" pitchFamily="34" charset="0"/>
                <a:cs typeface="Tahoma" pitchFamily="34" charset="0"/>
              </a:defRPr>
            </a:lvl6pPr>
            <a:lvl7pPr marL="2858277" indent="-219867" defTabSz="928329" eaLnBrk="0" fontAlgn="base" hangingPunct="0">
              <a:lnSpc>
                <a:spcPct val="90000"/>
              </a:lnSpc>
              <a:spcBef>
                <a:spcPct val="20000"/>
              </a:spcBef>
              <a:spcAft>
                <a:spcPct val="0"/>
              </a:spcAft>
              <a:buFont typeface="Wingdings" pitchFamily="2" charset="2"/>
              <a:defRPr sz="1900">
                <a:solidFill>
                  <a:srgbClr val="376092"/>
                </a:solidFill>
                <a:latin typeface="Tahoma" pitchFamily="34" charset="0"/>
                <a:cs typeface="Tahoma" pitchFamily="34" charset="0"/>
              </a:defRPr>
            </a:lvl7pPr>
            <a:lvl8pPr marL="3298012" indent="-219867" defTabSz="928329" eaLnBrk="0" fontAlgn="base" hangingPunct="0">
              <a:lnSpc>
                <a:spcPct val="90000"/>
              </a:lnSpc>
              <a:spcBef>
                <a:spcPct val="20000"/>
              </a:spcBef>
              <a:spcAft>
                <a:spcPct val="0"/>
              </a:spcAft>
              <a:buFont typeface="Wingdings" pitchFamily="2" charset="2"/>
              <a:defRPr sz="1900">
                <a:solidFill>
                  <a:srgbClr val="376092"/>
                </a:solidFill>
                <a:latin typeface="Tahoma" pitchFamily="34" charset="0"/>
                <a:cs typeface="Tahoma" pitchFamily="34" charset="0"/>
              </a:defRPr>
            </a:lvl8pPr>
            <a:lvl9pPr marL="3737747" indent="-219867" defTabSz="928329" eaLnBrk="0" fontAlgn="base" hangingPunct="0">
              <a:lnSpc>
                <a:spcPct val="90000"/>
              </a:lnSpc>
              <a:spcBef>
                <a:spcPct val="20000"/>
              </a:spcBef>
              <a:spcAft>
                <a:spcPct val="0"/>
              </a:spcAft>
              <a:buFont typeface="Wingdings" pitchFamily="2" charset="2"/>
              <a:defRPr sz="1900">
                <a:solidFill>
                  <a:srgbClr val="376092"/>
                </a:solidFill>
                <a:latin typeface="Tahoma" pitchFamily="34" charset="0"/>
                <a:cs typeface="Tahoma" pitchFamily="34" charset="0"/>
              </a:defRPr>
            </a:lvl9pPr>
          </a:lstStyle>
          <a:p>
            <a:fld id="{3EACE1CF-C284-4137-B52A-1486DF1B2A85}" type="slidenum">
              <a:rPr lang="sl-SI" sz="1200">
                <a:solidFill>
                  <a:schemeClr val="tx1"/>
                </a:solidFill>
                <a:latin typeface="Calibri" pitchFamily="34" charset="0"/>
              </a:rPr>
              <a:pPr/>
              <a:t>1</a:t>
            </a:fld>
            <a:endParaRPr lang="sl-SI" sz="1200">
              <a:solidFill>
                <a:schemeClr val="tx1"/>
              </a:solidFill>
              <a:latin typeface="Calibri" pitchFamily="34" charset="0"/>
            </a:endParaRPr>
          </a:p>
        </p:txBody>
      </p:sp>
      <p:sp>
        <p:nvSpPr>
          <p:cNvPr id="4710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Notes Placeholder 2"/>
          <p:cNvSpPr>
            <a:spLocks noGrp="1"/>
          </p:cNvSpPr>
          <p:nvPr>
            <p:ph type="body" idx="1"/>
          </p:nvPr>
        </p:nvSpPr>
        <p:spPr>
          <a:noFill/>
        </p:spPr>
        <p:txBody>
          <a:bodyPr/>
          <a:lstStyle/>
          <a:p>
            <a:pPr eaLnBrk="1" hangingPunct="1"/>
            <a:endParaRPr lang="en-US" smtClean="0"/>
          </a:p>
        </p:txBody>
      </p:sp>
      <p:sp>
        <p:nvSpPr>
          <p:cNvPr id="47109" name="Slide Number Placeholder 3"/>
          <p:cNvSpPr txBox="1">
            <a:spLocks noGrp="1"/>
          </p:cNvSpPr>
          <p:nvPr/>
        </p:nvSpPr>
        <p:spPr bwMode="auto">
          <a:xfrm>
            <a:off x="5592908" y="6456052"/>
            <a:ext cx="4279136" cy="34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3" tIns="46402" rIns="92803" bIns="46402" anchor="b"/>
          <a:lstStyle>
            <a:lvl1pPr defTabSz="931863">
              <a:defRPr sz="2000">
                <a:solidFill>
                  <a:srgbClr val="376092"/>
                </a:solidFill>
                <a:latin typeface="Tahoma" pitchFamily="34" charset="0"/>
                <a:cs typeface="Tahoma" pitchFamily="34" charset="0"/>
              </a:defRPr>
            </a:lvl1pPr>
            <a:lvl2pPr marL="742950" indent="-285750" defTabSz="931863">
              <a:defRPr sz="2000">
                <a:solidFill>
                  <a:srgbClr val="376092"/>
                </a:solidFill>
                <a:latin typeface="Tahoma" pitchFamily="34" charset="0"/>
                <a:cs typeface="Tahoma" pitchFamily="34" charset="0"/>
              </a:defRPr>
            </a:lvl2pPr>
            <a:lvl3pPr marL="1143000" indent="-228600" defTabSz="931863">
              <a:defRPr sz="2000">
                <a:solidFill>
                  <a:srgbClr val="376092"/>
                </a:solidFill>
                <a:latin typeface="Tahoma" pitchFamily="34" charset="0"/>
                <a:cs typeface="Tahoma" pitchFamily="34" charset="0"/>
              </a:defRPr>
            </a:lvl3pPr>
            <a:lvl4pPr marL="1600200" indent="-228600" defTabSz="931863">
              <a:defRPr sz="2000">
                <a:solidFill>
                  <a:srgbClr val="376092"/>
                </a:solidFill>
                <a:latin typeface="Tahoma" pitchFamily="34" charset="0"/>
                <a:cs typeface="Tahoma" pitchFamily="34" charset="0"/>
              </a:defRPr>
            </a:lvl4pPr>
            <a:lvl5pPr marL="2057400" indent="-228600" defTabSz="931863">
              <a:defRPr sz="2000">
                <a:solidFill>
                  <a:srgbClr val="376092"/>
                </a:solidFill>
                <a:latin typeface="Tahoma" pitchFamily="34" charset="0"/>
                <a:cs typeface="Tahoma" pitchFamily="34" charset="0"/>
              </a:defRPr>
            </a:lvl5pPr>
            <a:lvl6pPr marL="2514600" indent="-228600" defTabSz="931863"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defTabSz="931863"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defTabSz="931863"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defTabSz="931863"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pPr algn="r" eaLnBrk="1" hangingPunct="1">
              <a:lnSpc>
                <a:spcPct val="100000"/>
              </a:lnSpc>
              <a:spcBef>
                <a:spcPct val="0"/>
              </a:spcBef>
              <a:buFontTx/>
              <a:buNone/>
            </a:pPr>
            <a:fld id="{EF4CD0EF-F9E1-4DFB-A701-311583FF8B2C}" type="slidenum">
              <a:rPr lang="sl-SI" sz="1200">
                <a:solidFill>
                  <a:schemeClr val="tx1"/>
                </a:solidFill>
                <a:latin typeface="Calibri" pitchFamily="34" charset="0"/>
              </a:rPr>
              <a:pPr algn="r" eaLnBrk="1" hangingPunct="1">
                <a:lnSpc>
                  <a:spcPct val="100000"/>
                </a:lnSpc>
                <a:spcBef>
                  <a:spcPct val="0"/>
                </a:spcBef>
                <a:buFontTx/>
                <a:buNone/>
              </a:pPr>
              <a:t>1</a:t>
            </a:fld>
            <a:endParaRPr lang="sl-SI" sz="1200">
              <a:solidFill>
                <a:schemeClr val="tx1"/>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12</a:t>
            </a:fld>
            <a:endParaRPr lang="sl-SI" sz="1100">
              <a:solidFill>
                <a:schemeClr val="tx1"/>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13</a:t>
            </a:fld>
            <a:endParaRPr lang="sl-SI" sz="1100">
              <a:solidFill>
                <a:schemeClr val="tx1"/>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14</a:t>
            </a:fld>
            <a:endParaRPr lang="sl-SI" sz="1100">
              <a:solidFill>
                <a:schemeClr val="tx1"/>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15</a:t>
            </a:fld>
            <a:endParaRPr lang="sl-SI" sz="1100">
              <a:solidFill>
                <a:schemeClr val="tx1"/>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16</a:t>
            </a:fld>
            <a:endParaRPr lang="sl-SI" sz="1100">
              <a:solidFill>
                <a:schemeClr val="tx1"/>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17</a:t>
            </a:fld>
            <a:endParaRPr lang="sl-SI" sz="1100">
              <a:solidFill>
                <a:schemeClr val="tx1"/>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18</a:t>
            </a:fld>
            <a:endParaRPr lang="sl-SI" sz="1100">
              <a:solidFill>
                <a:schemeClr val="tx1"/>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19</a:t>
            </a:fld>
            <a:endParaRPr lang="sl-SI" sz="1100">
              <a:solidFill>
                <a:schemeClr val="tx1"/>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20</a:t>
            </a:fld>
            <a:endParaRPr lang="sl-SI" sz="1100">
              <a:solidFill>
                <a:schemeClr val="tx1"/>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p:spPr>
        <p:txBody>
          <a:bodyPr/>
          <a:lstStyle/>
          <a:p>
            <a:pPr eaLnBrk="1" hangingPunct="1"/>
            <a:endParaRPr lang="en-US" smtClean="0"/>
          </a:p>
        </p:txBody>
      </p:sp>
      <p:sp>
        <p:nvSpPr>
          <p:cNvPr id="16387" name="Slide Number Placeholder 3"/>
          <p:cNvSpPr txBox="1">
            <a:spLocks noGrp="1"/>
          </p:cNvSpPr>
          <p:nvPr/>
        </p:nvSpPr>
        <p:spPr bwMode="auto">
          <a:xfrm>
            <a:off x="5592908" y="6457106"/>
            <a:ext cx="4279136" cy="339515"/>
          </a:xfrm>
          <a:prstGeom prst="rect">
            <a:avLst/>
          </a:prstGeom>
          <a:noFill/>
          <a:ln w="9525">
            <a:noFill/>
            <a:miter lim="800000"/>
            <a:headEnd/>
            <a:tailEnd/>
          </a:ln>
        </p:spPr>
        <p:txBody>
          <a:bodyPr lIns="92218" tIns="46111" rIns="92218" bIns="46111" anchor="b"/>
          <a:lstStyle/>
          <a:p>
            <a:pPr algn="r" defTabSz="889157"/>
            <a:fld id="{A40CA5E9-BBD7-4C6D-84FB-0A2C76F7DDB1}" type="slidenum">
              <a:rPr lang="sl-SI" sz="1100">
                <a:solidFill>
                  <a:schemeClr val="tx1"/>
                </a:solidFill>
                <a:latin typeface="Calibri" pitchFamily="34" charset="0"/>
              </a:rPr>
              <a:pPr algn="r" defTabSz="889157"/>
              <a:t>21</a:t>
            </a:fld>
            <a:endParaRPr lang="sl-SI" sz="1100">
              <a:solidFill>
                <a:schemeClr val="tx1"/>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a:ln/>
        </p:spPr>
        <p:txBody>
          <a:bodyPr/>
          <a:lstStyle/>
          <a:p>
            <a:fld id="{74FB507A-A191-472D-B081-F20B6112CD65}" type="slidenum">
              <a:rPr lang="sl-SI"/>
              <a:pPr/>
              <a:t>3</a:t>
            </a:fld>
            <a:endParaRPr lang="sl-SI"/>
          </a:p>
        </p:txBody>
      </p:sp>
      <p:sp>
        <p:nvSpPr>
          <p:cNvPr id="182274" name="Slide Image Placeholder 1"/>
          <p:cNvSpPr>
            <a:spLocks noGrp="1" noRot="1" noChangeAspect="1" noTextEdit="1"/>
          </p:cNvSpPr>
          <p:nvPr>
            <p:ph type="sldImg"/>
          </p:nvPr>
        </p:nvSpPr>
        <p:spPr bwMode="auto">
          <a:xfrm>
            <a:off x="3236913" y="509588"/>
            <a:ext cx="3400425" cy="255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a:xfrm>
            <a:off x="986965" y="3229793"/>
            <a:ext cx="7900322" cy="3058029"/>
          </a:xfrm>
        </p:spPr>
        <p:txBody>
          <a:bodyPr lIns="93097" tIns="46549" rIns="93097" bIns="46549"/>
          <a:lstStyle/>
          <a:p>
            <a:endParaRPr lang="en-US" smtClean="0"/>
          </a:p>
        </p:txBody>
      </p:sp>
      <p:sp>
        <p:nvSpPr>
          <p:cNvPr id="15363" name="Slide Number Placeholder 3"/>
          <p:cNvSpPr txBox="1">
            <a:spLocks noGrp="1"/>
          </p:cNvSpPr>
          <p:nvPr/>
        </p:nvSpPr>
        <p:spPr bwMode="auto">
          <a:xfrm>
            <a:off x="5592027" y="6456324"/>
            <a:ext cx="4279918"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nchor="b"/>
          <a:lstStyle/>
          <a:p>
            <a:pPr algn="r" eaLnBrk="1" hangingPunct="1">
              <a:lnSpc>
                <a:spcPct val="100000"/>
              </a:lnSpc>
              <a:spcBef>
                <a:spcPct val="0"/>
              </a:spcBef>
              <a:buFontTx/>
              <a:buNone/>
              <a:defRPr/>
            </a:pPr>
            <a:fld id="{DA058BA8-902F-4410-8AB5-20380DB57FF4}" type="slidenum">
              <a:rPr lang="sl-SI" sz="1200">
                <a:solidFill>
                  <a:schemeClr val="tx1"/>
                </a:solidFill>
                <a:latin typeface="Calibri" pitchFamily="34" charset="0"/>
                <a:cs typeface="+mn-cs"/>
              </a:rPr>
              <a:pPr algn="r" eaLnBrk="1" hangingPunct="1">
                <a:lnSpc>
                  <a:spcPct val="100000"/>
                </a:lnSpc>
                <a:spcBef>
                  <a:spcPct val="0"/>
                </a:spcBef>
                <a:buFontTx/>
                <a:buNone/>
                <a:defRPr/>
              </a:pPr>
              <a:t>3</a:t>
            </a:fld>
            <a:endParaRPr lang="sl-SI" sz="1200">
              <a:solidFill>
                <a:schemeClr val="tx1"/>
              </a:solidFill>
              <a:latin typeface="Calibri" pitchFamily="34"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23036E-0B42-4C08-AC06-EBBC2B34AA7B}" type="slidenum">
              <a:rPr lang="sl-SI" smtClean="0"/>
              <a:pPr>
                <a:defRPr/>
              </a:pPr>
              <a:t>23</a:t>
            </a:fld>
            <a:endParaRPr lang="sl-SI"/>
          </a:p>
        </p:txBody>
      </p:sp>
    </p:spTree>
    <p:extLst>
      <p:ext uri="{BB962C8B-B14F-4D97-AF65-F5344CB8AC3E}">
        <p14:creationId xmlns:p14="http://schemas.microsoft.com/office/powerpoint/2010/main" val="112975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a:ln/>
        </p:spPr>
        <p:txBody>
          <a:bodyPr/>
          <a:lstStyle/>
          <a:p>
            <a:fld id="{7DE796A3-DFDF-477B-A4FA-395F65CC8C5F}" type="slidenum">
              <a:rPr lang="sl-SI"/>
              <a:pPr/>
              <a:t>4</a:t>
            </a:fld>
            <a:endParaRPr lang="sl-SI"/>
          </a:p>
        </p:txBody>
      </p:sp>
      <p:sp>
        <p:nvSpPr>
          <p:cNvPr id="169986" name="Slide Image Placeholder 1"/>
          <p:cNvSpPr>
            <a:spLocks noGrp="1" noRot="1" noChangeAspect="1" noTextEdit="1"/>
          </p:cNvSpPr>
          <p:nvPr>
            <p:ph type="sldImg"/>
          </p:nvPr>
        </p:nvSpPr>
        <p:spPr bwMode="auto">
          <a:xfrm>
            <a:off x="3236913" y="509588"/>
            <a:ext cx="3400425" cy="255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a:xfrm>
            <a:off x="986965" y="3229793"/>
            <a:ext cx="7900322" cy="3058029"/>
          </a:xfrm>
        </p:spPr>
        <p:txBody>
          <a:bodyPr lIns="93097" tIns="46549" rIns="93097" bIns="46549"/>
          <a:lstStyle/>
          <a:p>
            <a:endParaRPr lang="en-US" smtClean="0"/>
          </a:p>
        </p:txBody>
      </p:sp>
      <p:sp>
        <p:nvSpPr>
          <p:cNvPr id="169988" name="Slide Number Placeholder 3"/>
          <p:cNvSpPr txBox="1">
            <a:spLocks noGrp="1"/>
          </p:cNvSpPr>
          <p:nvPr/>
        </p:nvSpPr>
        <p:spPr bwMode="auto">
          <a:xfrm>
            <a:off x="5592027" y="6456324"/>
            <a:ext cx="4279918"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nchor="b"/>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fld id="{3AD0CCCE-5EBD-4DFE-90EB-131BBA45746D}" type="slidenum">
              <a:rPr lang="sl-SI" sz="1200"/>
              <a:pPr algn="r" eaLnBrk="1" hangingPunct="1">
                <a:lnSpc>
                  <a:spcPct val="100000"/>
                </a:lnSpc>
                <a:buFontTx/>
                <a:buNone/>
              </a:pPr>
              <a:t>4</a:t>
            </a:fld>
            <a:endParaRPr lang="sl-SI"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a:ln/>
        </p:spPr>
        <p:txBody>
          <a:bodyPr/>
          <a:lstStyle/>
          <a:p>
            <a:fld id="{F0F6F1C0-412C-49E7-A267-8AD7CA3C6C40}" type="slidenum">
              <a:rPr lang="sl-SI"/>
              <a:pPr/>
              <a:t>5</a:t>
            </a:fld>
            <a:endParaRPr lang="sl-SI"/>
          </a:p>
        </p:txBody>
      </p:sp>
      <p:sp>
        <p:nvSpPr>
          <p:cNvPr id="167938" name="Slide Image Placeholder 1"/>
          <p:cNvSpPr>
            <a:spLocks noGrp="1" noRot="1" noChangeAspect="1" noTextEdit="1"/>
          </p:cNvSpPr>
          <p:nvPr>
            <p:ph type="sldImg"/>
          </p:nvPr>
        </p:nvSpPr>
        <p:spPr bwMode="auto">
          <a:xfrm>
            <a:off x="3236913" y="509588"/>
            <a:ext cx="3400425" cy="255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a:xfrm>
            <a:off x="986965" y="3229793"/>
            <a:ext cx="7900322" cy="3058029"/>
          </a:xfrm>
        </p:spPr>
        <p:txBody>
          <a:bodyPr lIns="93097" tIns="46549" rIns="93097" bIns="46549"/>
          <a:lstStyle/>
          <a:p>
            <a:endParaRPr lang="en-US" smtClean="0"/>
          </a:p>
        </p:txBody>
      </p:sp>
      <p:sp>
        <p:nvSpPr>
          <p:cNvPr id="167940" name="Slide Number Placeholder 3"/>
          <p:cNvSpPr txBox="1">
            <a:spLocks noGrp="1"/>
          </p:cNvSpPr>
          <p:nvPr/>
        </p:nvSpPr>
        <p:spPr bwMode="auto">
          <a:xfrm>
            <a:off x="5592027" y="6456324"/>
            <a:ext cx="4279918"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nchor="b"/>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fld id="{1DA58B6E-EFC6-4B96-B3FB-FAA12F471AF5}" type="slidenum">
              <a:rPr lang="sl-SI" sz="1200"/>
              <a:pPr algn="r" eaLnBrk="1" hangingPunct="1">
                <a:lnSpc>
                  <a:spcPct val="100000"/>
                </a:lnSpc>
                <a:buFontTx/>
                <a:buNone/>
              </a:pPr>
              <a:t>5</a:t>
            </a:fld>
            <a:endParaRPr lang="sl-SI"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a:ln/>
        </p:spPr>
        <p:txBody>
          <a:bodyPr/>
          <a:lstStyle/>
          <a:p>
            <a:fld id="{ABC6BA80-66F5-4F77-90D2-203D37AC7DE8}" type="slidenum">
              <a:rPr lang="sl-SI"/>
              <a:pPr/>
              <a:t>6</a:t>
            </a:fld>
            <a:endParaRPr lang="sl-SI"/>
          </a:p>
        </p:txBody>
      </p:sp>
      <p:sp>
        <p:nvSpPr>
          <p:cNvPr id="184322" name="Slide Image Placeholder 1"/>
          <p:cNvSpPr>
            <a:spLocks noGrp="1" noRot="1" noChangeAspect="1" noTextEdit="1"/>
          </p:cNvSpPr>
          <p:nvPr>
            <p:ph type="sldImg"/>
          </p:nvPr>
        </p:nvSpPr>
        <p:spPr bwMode="auto">
          <a:xfrm>
            <a:off x="3236913" y="509588"/>
            <a:ext cx="3400425" cy="255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a:xfrm>
            <a:off x="986965" y="3229793"/>
            <a:ext cx="7900322" cy="3058029"/>
          </a:xfrm>
        </p:spPr>
        <p:txBody>
          <a:bodyPr lIns="93097" tIns="46549" rIns="93097" bIns="46549"/>
          <a:lstStyle/>
          <a:p>
            <a:endParaRPr lang="en-US" smtClean="0"/>
          </a:p>
        </p:txBody>
      </p:sp>
      <p:sp>
        <p:nvSpPr>
          <p:cNvPr id="184324" name="Slide Number Placeholder 3"/>
          <p:cNvSpPr txBox="1">
            <a:spLocks noGrp="1"/>
          </p:cNvSpPr>
          <p:nvPr/>
        </p:nvSpPr>
        <p:spPr bwMode="auto">
          <a:xfrm>
            <a:off x="5592027" y="6456324"/>
            <a:ext cx="4279918"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nchor="b"/>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fld id="{1F4A29E8-38BF-4477-9029-597C5002C6C9}" type="slidenum">
              <a:rPr lang="sl-SI" sz="1200"/>
              <a:pPr algn="r" eaLnBrk="1" hangingPunct="1">
                <a:lnSpc>
                  <a:spcPct val="100000"/>
                </a:lnSpc>
                <a:buFontTx/>
                <a:buNone/>
              </a:pPr>
              <a:t>6</a:t>
            </a:fld>
            <a:endParaRPr lang="sl-SI"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a:ln/>
        </p:spPr>
        <p:txBody>
          <a:bodyPr/>
          <a:lstStyle/>
          <a:p>
            <a:fld id="{CE19EA50-ED5F-4F58-A33D-3A7BE8B63684}" type="slidenum">
              <a:rPr lang="sl-SI"/>
              <a:pPr/>
              <a:t>7</a:t>
            </a:fld>
            <a:endParaRPr lang="sl-SI"/>
          </a:p>
        </p:txBody>
      </p:sp>
      <p:sp>
        <p:nvSpPr>
          <p:cNvPr id="104450" name="Slide Image Placeholder 1"/>
          <p:cNvSpPr>
            <a:spLocks noGrp="1" noRot="1" noChangeAspect="1" noTextEdit="1"/>
          </p:cNvSpPr>
          <p:nvPr>
            <p:ph type="sldImg"/>
          </p:nvPr>
        </p:nvSpPr>
        <p:spPr bwMode="auto">
          <a:xfrm>
            <a:off x="3236913"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p:txBody>
          <a:bodyPr/>
          <a:lstStyle/>
          <a:p>
            <a:endParaRPr lang="en-US" smtClean="0"/>
          </a:p>
        </p:txBody>
      </p:sp>
      <p:sp>
        <p:nvSpPr>
          <p:cNvPr id="104452" name="Slide Number Placeholder 3"/>
          <p:cNvSpPr txBox="1">
            <a:spLocks noGrp="1"/>
          </p:cNvSpPr>
          <p:nvPr/>
        </p:nvSpPr>
        <p:spPr bwMode="auto">
          <a:xfrm>
            <a:off x="5592027" y="6456324"/>
            <a:ext cx="4279918"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0" tIns="46551" rIns="93100" bIns="46551" anchor="b"/>
          <a:lstStyle>
            <a:lvl1pPr defTabSz="931863">
              <a:spcBef>
                <a:spcPct val="0"/>
              </a:spcBef>
              <a:defRPr>
                <a:solidFill>
                  <a:schemeClr val="tx1"/>
                </a:solidFill>
                <a:latin typeface="Calibri" pitchFamily="34" charset="0"/>
              </a:defRPr>
            </a:lvl1pPr>
            <a:lvl2pPr marL="757238" indent="-292100" defTabSz="931863">
              <a:spcBef>
                <a:spcPct val="0"/>
              </a:spcBef>
              <a:defRPr>
                <a:solidFill>
                  <a:schemeClr val="tx1"/>
                </a:solidFill>
                <a:latin typeface="Calibri" pitchFamily="34" charset="0"/>
              </a:defRPr>
            </a:lvl2pPr>
            <a:lvl3pPr marL="1163638" indent="-231775" defTabSz="931863">
              <a:spcBef>
                <a:spcPct val="0"/>
              </a:spcBef>
              <a:defRPr>
                <a:solidFill>
                  <a:schemeClr val="tx1"/>
                </a:solidFill>
                <a:latin typeface="Calibri" pitchFamily="34" charset="0"/>
              </a:defRPr>
            </a:lvl3pPr>
            <a:lvl4pPr marL="1628775" indent="-231775" defTabSz="931863">
              <a:spcBef>
                <a:spcPct val="0"/>
              </a:spcBef>
              <a:defRPr>
                <a:solidFill>
                  <a:schemeClr val="tx1"/>
                </a:solidFill>
                <a:latin typeface="Calibri" pitchFamily="34" charset="0"/>
              </a:defRPr>
            </a:lvl4pPr>
            <a:lvl5pPr marL="2095500" indent="-233363" defTabSz="931863">
              <a:spcBef>
                <a:spcPct val="0"/>
              </a:spcBef>
              <a:defRPr>
                <a:solidFill>
                  <a:schemeClr val="tx1"/>
                </a:solidFill>
                <a:latin typeface="Calibri" pitchFamily="34" charset="0"/>
              </a:defRPr>
            </a:lvl5pPr>
            <a:lvl6pPr marL="2552700" indent="-233363" defTabSz="931863" eaLnBrk="0" fontAlgn="base" hangingPunct="0">
              <a:spcBef>
                <a:spcPct val="0"/>
              </a:spcBef>
              <a:spcAft>
                <a:spcPct val="0"/>
              </a:spcAft>
              <a:defRPr>
                <a:solidFill>
                  <a:schemeClr val="tx1"/>
                </a:solidFill>
                <a:latin typeface="Calibri" pitchFamily="34" charset="0"/>
              </a:defRPr>
            </a:lvl6pPr>
            <a:lvl7pPr marL="3009900" indent="-233363" defTabSz="931863" eaLnBrk="0" fontAlgn="base" hangingPunct="0">
              <a:spcBef>
                <a:spcPct val="0"/>
              </a:spcBef>
              <a:spcAft>
                <a:spcPct val="0"/>
              </a:spcAft>
              <a:defRPr>
                <a:solidFill>
                  <a:schemeClr val="tx1"/>
                </a:solidFill>
                <a:latin typeface="Calibri" pitchFamily="34" charset="0"/>
              </a:defRPr>
            </a:lvl7pPr>
            <a:lvl8pPr marL="3467100" indent="-233363" defTabSz="931863" eaLnBrk="0" fontAlgn="base" hangingPunct="0">
              <a:spcBef>
                <a:spcPct val="0"/>
              </a:spcBef>
              <a:spcAft>
                <a:spcPct val="0"/>
              </a:spcAft>
              <a:defRPr>
                <a:solidFill>
                  <a:schemeClr val="tx1"/>
                </a:solidFill>
                <a:latin typeface="Calibri" pitchFamily="34" charset="0"/>
              </a:defRPr>
            </a:lvl8pPr>
            <a:lvl9pPr marL="3924300" indent="-233363" defTabSz="931863"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fld id="{F13EBBB6-4DE8-49B3-8DE6-0ECB962F23EF}" type="slidenum">
              <a:rPr lang="sl-SI" sz="1200"/>
              <a:pPr algn="r" eaLnBrk="1" hangingPunct="1">
                <a:lnSpc>
                  <a:spcPct val="100000"/>
                </a:lnSpc>
                <a:buFontTx/>
                <a:buNone/>
              </a:pPr>
              <a:t>7</a:t>
            </a:fld>
            <a:endParaRPr lang="sl-SI"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a:ln/>
        </p:spPr>
        <p:txBody>
          <a:bodyPr/>
          <a:lstStyle/>
          <a:p>
            <a:fld id="{98BB5188-9E37-4DC2-8A38-8637015AC257}" type="slidenum">
              <a:rPr lang="sl-SI"/>
              <a:pPr/>
              <a:t>9</a:t>
            </a:fld>
            <a:endParaRPr lang="sl-SI"/>
          </a:p>
        </p:txBody>
      </p:sp>
      <p:sp>
        <p:nvSpPr>
          <p:cNvPr id="196610" name="Slide Image Placeholder 1"/>
          <p:cNvSpPr>
            <a:spLocks noGrp="1" noRot="1" noChangeAspect="1" noTextEdit="1"/>
          </p:cNvSpPr>
          <p:nvPr>
            <p:ph type="sldImg"/>
          </p:nvPr>
        </p:nvSpPr>
        <p:spPr bwMode="auto">
          <a:xfrm>
            <a:off x="3236913" y="509588"/>
            <a:ext cx="3400425" cy="255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a:xfrm>
            <a:off x="986965" y="3229793"/>
            <a:ext cx="7900322" cy="3058029"/>
          </a:xfrm>
          <a:noFill/>
        </p:spPr>
        <p:txBody>
          <a:bodyPr lIns="93097" tIns="46549" rIns="93097" bIns="46549"/>
          <a:lstStyle/>
          <a:p>
            <a:pPr marL="228600" indent="-228600">
              <a:buFontTx/>
              <a:buAutoNum type="arabicPeriod"/>
            </a:pPr>
            <a:r>
              <a:rPr lang="en-US" smtClean="0"/>
              <a:t>Prevention of failures, 2. Detection and control of failures, 3. Control of design bases accidents, 4. Control of severe accidents, 5. Emergency plans</a:t>
            </a:r>
            <a:r>
              <a:rPr lang="sl-SI" smtClean="0"/>
              <a:t>.</a:t>
            </a:r>
          </a:p>
          <a:p>
            <a:pPr marL="228600" indent="-228600">
              <a:buFontTx/>
              <a:buAutoNum type="arabicPeriod"/>
            </a:pPr>
            <a:r>
              <a:rPr lang="en-US" smtClean="0"/>
              <a:t>Close attention to human performance and operational practices and management systems</a:t>
            </a:r>
            <a:r>
              <a:rPr lang="sl-SI" smtClean="0"/>
              <a:t> </a:t>
            </a:r>
            <a:r>
              <a:rPr lang="en-US" smtClean="0"/>
              <a:t>that that include periodic safety assessment and</a:t>
            </a:r>
            <a:r>
              <a:rPr lang="sl-SI" smtClean="0"/>
              <a:t> </a:t>
            </a:r>
            <a:r>
              <a:rPr lang="en-US" smtClean="0"/>
              <a:t>that foster a strong safety culture throughout the operating organization</a:t>
            </a:r>
          </a:p>
          <a:p>
            <a:pPr marL="228600" indent="-228600">
              <a:buFontTx/>
              <a:buAutoNum type="arabicPeriod"/>
            </a:pPr>
            <a:endParaRPr lang="en-US" smtClean="0"/>
          </a:p>
        </p:txBody>
      </p:sp>
      <p:sp>
        <p:nvSpPr>
          <p:cNvPr id="196612" name="Slide Number Placeholder 3"/>
          <p:cNvSpPr txBox="1">
            <a:spLocks noGrp="1"/>
          </p:cNvSpPr>
          <p:nvPr/>
        </p:nvSpPr>
        <p:spPr bwMode="auto">
          <a:xfrm>
            <a:off x="5592027" y="6456324"/>
            <a:ext cx="4279918"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nchor="b"/>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fld id="{33AE77A1-4154-4EAB-8D54-A4B1CD5B1818}" type="slidenum">
              <a:rPr lang="sl-SI" sz="1200"/>
              <a:pPr algn="r" eaLnBrk="1" hangingPunct="1">
                <a:lnSpc>
                  <a:spcPct val="100000"/>
                </a:lnSpc>
                <a:buFontTx/>
                <a:buNone/>
              </a:pPr>
              <a:t>9</a:t>
            </a:fld>
            <a:endParaRPr lang="sl-SI"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a:ln/>
        </p:spPr>
        <p:txBody>
          <a:bodyPr/>
          <a:lstStyle/>
          <a:p>
            <a:fld id="{3991E237-BFBD-475B-9DF3-29F1E0664E2C}" type="slidenum">
              <a:rPr lang="sl-SI"/>
              <a:pPr/>
              <a:t>10</a:t>
            </a:fld>
            <a:endParaRPr lang="sl-SI"/>
          </a:p>
        </p:txBody>
      </p:sp>
      <p:sp>
        <p:nvSpPr>
          <p:cNvPr id="200706" name="Slide Image Placeholder 1"/>
          <p:cNvSpPr>
            <a:spLocks noGrp="1" noRot="1" noChangeAspect="1" noTextEdit="1"/>
          </p:cNvSpPr>
          <p:nvPr>
            <p:ph type="sldImg"/>
          </p:nvPr>
        </p:nvSpPr>
        <p:spPr bwMode="auto">
          <a:xfrm>
            <a:off x="3236913" y="509588"/>
            <a:ext cx="3400425" cy="255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a:xfrm>
            <a:off x="986965" y="3229793"/>
            <a:ext cx="7900322" cy="3058029"/>
          </a:xfrm>
        </p:spPr>
        <p:txBody>
          <a:bodyPr lIns="93097" tIns="46549" rIns="93097" bIns="46549"/>
          <a:lstStyle/>
          <a:p>
            <a:endParaRPr lang="en-US" smtClean="0"/>
          </a:p>
        </p:txBody>
      </p:sp>
      <p:sp>
        <p:nvSpPr>
          <p:cNvPr id="200708" name="Slide Number Placeholder 3"/>
          <p:cNvSpPr txBox="1">
            <a:spLocks noGrp="1"/>
          </p:cNvSpPr>
          <p:nvPr/>
        </p:nvSpPr>
        <p:spPr bwMode="auto">
          <a:xfrm>
            <a:off x="5592027" y="6456324"/>
            <a:ext cx="4279918"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7" tIns="46549" rIns="93097" bIns="46549" anchor="b"/>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fld id="{FDCC7B82-332E-4BED-9306-A06979F8F89F}" type="slidenum">
              <a:rPr lang="sl-SI" sz="1200"/>
              <a:pPr algn="r" eaLnBrk="1" hangingPunct="1">
                <a:lnSpc>
                  <a:spcPct val="100000"/>
                </a:lnSpc>
                <a:buFontTx/>
                <a:buNone/>
              </a:pPr>
              <a:t>10</a:t>
            </a:fld>
            <a:endParaRPr lang="sl-SI"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a:ln/>
        </p:spPr>
        <p:txBody>
          <a:bodyPr/>
          <a:lstStyle/>
          <a:p>
            <a:fld id="{57B765E9-0C14-4CAB-A8EA-C5AEAE860DB4}" type="slidenum">
              <a:rPr lang="sl-SI"/>
              <a:pPr/>
              <a:t>11</a:t>
            </a:fld>
            <a:endParaRPr lang="sl-SI"/>
          </a:p>
        </p:txBody>
      </p:sp>
      <p:sp>
        <p:nvSpPr>
          <p:cNvPr id="109570" name="Slide Image Placeholder 1"/>
          <p:cNvSpPr>
            <a:spLocks noGrp="1" noRot="1" noChangeAspect="1" noTextEdit="1"/>
          </p:cNvSpPr>
          <p:nvPr>
            <p:ph type="sldImg"/>
          </p:nvPr>
        </p:nvSpPr>
        <p:spPr bwMode="auto">
          <a:xfrm>
            <a:off x="3236913"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p:txBody>
          <a:bodyPr/>
          <a:lstStyle/>
          <a:p>
            <a:endParaRPr lang="en-US" smtClean="0"/>
          </a:p>
        </p:txBody>
      </p:sp>
      <p:sp>
        <p:nvSpPr>
          <p:cNvPr id="109572" name="Slide Number Placeholder 3"/>
          <p:cNvSpPr txBox="1">
            <a:spLocks noGrp="1"/>
          </p:cNvSpPr>
          <p:nvPr/>
        </p:nvSpPr>
        <p:spPr bwMode="auto">
          <a:xfrm>
            <a:off x="5592027" y="6456324"/>
            <a:ext cx="4279918"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0" tIns="46551" rIns="93100" bIns="46551" anchor="b"/>
          <a:lstStyle>
            <a:lvl1pPr defTabSz="931863">
              <a:spcBef>
                <a:spcPct val="0"/>
              </a:spcBef>
              <a:defRPr>
                <a:solidFill>
                  <a:schemeClr val="tx1"/>
                </a:solidFill>
                <a:latin typeface="Calibri" pitchFamily="34" charset="0"/>
              </a:defRPr>
            </a:lvl1pPr>
            <a:lvl2pPr marL="757238" indent="-292100" defTabSz="931863">
              <a:spcBef>
                <a:spcPct val="0"/>
              </a:spcBef>
              <a:defRPr>
                <a:solidFill>
                  <a:schemeClr val="tx1"/>
                </a:solidFill>
                <a:latin typeface="Calibri" pitchFamily="34" charset="0"/>
              </a:defRPr>
            </a:lvl2pPr>
            <a:lvl3pPr marL="1163638" indent="-231775" defTabSz="931863">
              <a:spcBef>
                <a:spcPct val="0"/>
              </a:spcBef>
              <a:defRPr>
                <a:solidFill>
                  <a:schemeClr val="tx1"/>
                </a:solidFill>
                <a:latin typeface="Calibri" pitchFamily="34" charset="0"/>
              </a:defRPr>
            </a:lvl3pPr>
            <a:lvl4pPr marL="1628775" indent="-231775" defTabSz="931863">
              <a:spcBef>
                <a:spcPct val="0"/>
              </a:spcBef>
              <a:defRPr>
                <a:solidFill>
                  <a:schemeClr val="tx1"/>
                </a:solidFill>
                <a:latin typeface="Calibri" pitchFamily="34" charset="0"/>
              </a:defRPr>
            </a:lvl4pPr>
            <a:lvl5pPr marL="2095500" indent="-233363" defTabSz="931863">
              <a:spcBef>
                <a:spcPct val="0"/>
              </a:spcBef>
              <a:defRPr>
                <a:solidFill>
                  <a:schemeClr val="tx1"/>
                </a:solidFill>
                <a:latin typeface="Calibri" pitchFamily="34" charset="0"/>
              </a:defRPr>
            </a:lvl5pPr>
            <a:lvl6pPr marL="2552700" indent="-233363" defTabSz="931863" eaLnBrk="0" fontAlgn="base" hangingPunct="0">
              <a:spcBef>
                <a:spcPct val="0"/>
              </a:spcBef>
              <a:spcAft>
                <a:spcPct val="0"/>
              </a:spcAft>
              <a:defRPr>
                <a:solidFill>
                  <a:schemeClr val="tx1"/>
                </a:solidFill>
                <a:latin typeface="Calibri" pitchFamily="34" charset="0"/>
              </a:defRPr>
            </a:lvl6pPr>
            <a:lvl7pPr marL="3009900" indent="-233363" defTabSz="931863" eaLnBrk="0" fontAlgn="base" hangingPunct="0">
              <a:spcBef>
                <a:spcPct val="0"/>
              </a:spcBef>
              <a:spcAft>
                <a:spcPct val="0"/>
              </a:spcAft>
              <a:defRPr>
                <a:solidFill>
                  <a:schemeClr val="tx1"/>
                </a:solidFill>
                <a:latin typeface="Calibri" pitchFamily="34" charset="0"/>
              </a:defRPr>
            </a:lvl7pPr>
            <a:lvl8pPr marL="3467100" indent="-233363" defTabSz="931863" eaLnBrk="0" fontAlgn="base" hangingPunct="0">
              <a:spcBef>
                <a:spcPct val="0"/>
              </a:spcBef>
              <a:spcAft>
                <a:spcPct val="0"/>
              </a:spcAft>
              <a:defRPr>
                <a:solidFill>
                  <a:schemeClr val="tx1"/>
                </a:solidFill>
                <a:latin typeface="Calibri" pitchFamily="34" charset="0"/>
              </a:defRPr>
            </a:lvl8pPr>
            <a:lvl9pPr marL="3924300" indent="-233363" defTabSz="931863"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fld id="{61762938-4EB2-4983-B35E-D09C2A52446A}" type="slidenum">
              <a:rPr lang="sl-SI" sz="1200"/>
              <a:pPr algn="r" eaLnBrk="1" hangingPunct="1">
                <a:lnSpc>
                  <a:spcPct val="100000"/>
                </a:lnSpc>
                <a:buFontTx/>
                <a:buNone/>
              </a:pPr>
              <a:t>11</a:t>
            </a:fld>
            <a:endParaRPr lang="sl-SI"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1" descr="Slik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5163" y="1952625"/>
            <a:ext cx="5273675"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0"/>
          <p:cNvSpPr txBox="1">
            <a:spLocks noChangeArrowheads="1"/>
          </p:cNvSpPr>
          <p:nvPr userDrawn="1"/>
        </p:nvSpPr>
        <p:spPr bwMode="auto">
          <a:xfrm>
            <a:off x="0" y="6497638"/>
            <a:ext cx="8604250" cy="360362"/>
          </a:xfrm>
          <a:prstGeom prst="rect">
            <a:avLst/>
          </a:prstGeom>
          <a:gradFill rotWithShape="1">
            <a:gsLst>
              <a:gs pos="0">
                <a:srgbClr val="6464FF"/>
              </a:gs>
              <a:gs pos="100000">
                <a:srgbClr val="E1F1CF">
                  <a:alpha val="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6000" rIns="0" anchor="b"/>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pPr>
              <a:lnSpc>
                <a:spcPct val="100000"/>
              </a:lnSpc>
              <a:spcBef>
                <a:spcPct val="50000"/>
              </a:spcBef>
              <a:defRPr/>
            </a:pPr>
            <a:endParaRPr lang="en-US" sz="1200" smtClean="0">
              <a:solidFill>
                <a:schemeClr val="tx1"/>
              </a:solidFill>
            </a:endParaRPr>
          </a:p>
        </p:txBody>
      </p:sp>
      <p:sp>
        <p:nvSpPr>
          <p:cNvPr id="6" name="Rectangle 5"/>
          <p:cNvSpPr/>
          <p:nvPr userDrawn="1"/>
        </p:nvSpPr>
        <p:spPr>
          <a:xfrm>
            <a:off x="684213" y="6497638"/>
            <a:ext cx="17462" cy="360362"/>
          </a:xfrm>
          <a:prstGeom prst="rect">
            <a:avLst/>
          </a:prstGeom>
          <a:gradFill>
            <a:gsLst>
              <a:gs pos="0">
                <a:schemeClr val="bg1">
                  <a:lumMod val="100000"/>
                  <a:alpha val="0"/>
                </a:schemeClr>
              </a:gs>
              <a:gs pos="100000">
                <a:schemeClr val="bg1">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defRPr/>
            </a:pPr>
            <a:endParaRPr lang="sl-SI" sz="1800"/>
          </a:p>
        </p:txBody>
      </p:sp>
      <p:sp>
        <p:nvSpPr>
          <p:cNvPr id="7" name="Rectangle 6"/>
          <p:cNvSpPr/>
          <p:nvPr userDrawn="1"/>
        </p:nvSpPr>
        <p:spPr>
          <a:xfrm>
            <a:off x="8604250" y="6497638"/>
            <a:ext cx="17463" cy="360362"/>
          </a:xfrm>
          <a:prstGeom prst="rect">
            <a:avLst/>
          </a:prstGeom>
          <a:gradFill>
            <a:gsLst>
              <a:gs pos="0">
                <a:schemeClr val="accent1">
                  <a:lumMod val="75000"/>
                  <a:alpha val="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defRPr/>
            </a:pPr>
            <a:endParaRPr lang="sl-SI" sz="1800"/>
          </a:p>
        </p:txBody>
      </p:sp>
      <p:sp>
        <p:nvSpPr>
          <p:cNvPr id="8" name="Rectangle 7"/>
          <p:cNvSpPr/>
          <p:nvPr userDrawn="1"/>
        </p:nvSpPr>
        <p:spPr>
          <a:xfrm>
            <a:off x="666000" y="0"/>
            <a:ext cx="34925" cy="2160588"/>
          </a:xfrm>
          <a:prstGeom prst="rect">
            <a:avLst/>
          </a:prstGeom>
          <a:gradFill>
            <a:gsLst>
              <a:gs pos="60000">
                <a:schemeClr val="accent1">
                  <a:lumMod val="7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defRPr/>
            </a:pPr>
            <a:endParaRPr lang="sl-SI" sz="1800"/>
          </a:p>
        </p:txBody>
      </p:sp>
      <p:grpSp>
        <p:nvGrpSpPr>
          <p:cNvPr id="9" name="Group 12"/>
          <p:cNvGrpSpPr>
            <a:grpSpLocks/>
          </p:cNvGrpSpPr>
          <p:nvPr userDrawn="1"/>
        </p:nvGrpSpPr>
        <p:grpSpPr bwMode="auto">
          <a:xfrm>
            <a:off x="7902575" y="0"/>
            <a:ext cx="728663" cy="2627313"/>
            <a:chOff x="7903301" y="0"/>
            <a:chExt cx="728085" cy="2628000"/>
          </a:xfrm>
        </p:grpSpPr>
        <p:sp>
          <p:nvSpPr>
            <p:cNvPr id="10" name="Rectangle 9"/>
            <p:cNvSpPr/>
            <p:nvPr userDrawn="1"/>
          </p:nvSpPr>
          <p:spPr>
            <a:xfrm>
              <a:off x="7912818" y="0"/>
              <a:ext cx="707463" cy="2056351"/>
            </a:xfrm>
            <a:prstGeom prst="rect">
              <a:avLst/>
            </a:prstGeom>
            <a:gradFill flip="none" rotWithShape="1">
              <a:gsLst>
                <a:gs pos="0">
                  <a:schemeClr val="bg1">
                    <a:alpha val="0"/>
                  </a:schemeClr>
                </a:gs>
                <a:gs pos="100000">
                  <a:srgbClr val="009D4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defRPr/>
              </a:pPr>
              <a:endParaRPr lang="sl-SI" sz="1800"/>
            </a:p>
          </p:txBody>
        </p:sp>
        <p:sp>
          <p:nvSpPr>
            <p:cNvPr id="11" name="TextBox 14"/>
            <p:cNvSpPr txBox="1">
              <a:spLocks noChangeArrowheads="1"/>
            </p:cNvSpPr>
            <p:nvPr userDrawn="1"/>
          </p:nvSpPr>
          <p:spPr bwMode="auto">
            <a:xfrm>
              <a:off x="7903301" y="195314"/>
              <a:ext cx="728085" cy="40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100000"/>
                </a:lnSpc>
                <a:buFontTx/>
                <a:buNone/>
                <a:defRPr/>
              </a:pPr>
              <a:r>
                <a:rPr lang="sl-SI" b="1" i="1" smtClean="0">
                  <a:solidFill>
                    <a:schemeClr val="bg1"/>
                  </a:solidFill>
                  <a:latin typeface="Arial" charset="0"/>
                </a:rPr>
                <a:t>NEK</a:t>
              </a:r>
            </a:p>
          </p:txBody>
        </p:sp>
        <p:grpSp>
          <p:nvGrpSpPr>
            <p:cNvPr id="12" name="Group 15"/>
            <p:cNvGrpSpPr>
              <a:grpSpLocks noChangeAspect="1"/>
            </p:cNvGrpSpPr>
            <p:nvPr userDrawn="1"/>
          </p:nvGrpSpPr>
          <p:grpSpPr bwMode="auto">
            <a:xfrm>
              <a:off x="7908499" y="1991740"/>
              <a:ext cx="697832" cy="636260"/>
              <a:chOff x="179388" y="2778125"/>
              <a:chExt cx="647700" cy="590550"/>
            </a:xfrm>
          </p:grpSpPr>
          <p:sp>
            <p:nvSpPr>
              <p:cNvPr id="13" name="Freeform 57"/>
              <p:cNvSpPr>
                <a:spLocks/>
              </p:cNvSpPr>
              <p:nvPr userDrawn="1"/>
            </p:nvSpPr>
            <p:spPr bwMode="auto">
              <a:xfrm>
                <a:off x="579438" y="2913063"/>
                <a:ext cx="0" cy="0"/>
              </a:xfrm>
              <a:custGeom>
                <a:avLst/>
                <a:gdLst>
                  <a:gd name="T0" fmla="*/ 0 60000 65536"/>
                  <a:gd name="T1" fmla="*/ 0 60000 65536"/>
                  <a:gd name="T2" fmla="*/ 0 60000 65536"/>
                  <a:gd name="T3" fmla="*/ 0 60000 65536"/>
                  <a:gd name="T4" fmla="*/ 0 60000 65536"/>
                </a:gdLst>
                <a:ahLst/>
                <a:cxnLst>
                  <a:cxn ang="T0">
                    <a:pos x="0" y="0"/>
                  </a:cxn>
                  <a:cxn ang="T1">
                    <a:pos x="0" y="0"/>
                  </a:cxn>
                  <a:cxn ang="T2">
                    <a:pos x="0" y="0"/>
                  </a:cxn>
                  <a:cxn ang="T3">
                    <a:pos x="0" y="0"/>
                  </a:cxn>
                  <a:cxn ang="T4">
                    <a:pos x="0" y="0"/>
                  </a:cxn>
                </a:cxnLst>
                <a:rect l="0" t="0" r="r" b="b"/>
                <a:pathLst>
                  <a:path>
                    <a:moveTo>
                      <a:pt x="0" y="0"/>
                    </a:moveTo>
                    <a:cubicBezTo>
                      <a:pt x="0" y="0"/>
                      <a:pt x="0" y="0"/>
                      <a:pt x="0" y="0"/>
                    </a:cubicBezTo>
                    <a:cubicBezTo>
                      <a:pt x="0" y="0"/>
                      <a:pt x="0" y="0"/>
                      <a:pt x="0" y="0"/>
                    </a:cubicBezTo>
                    <a:close/>
                  </a:path>
                </a:pathLst>
              </a:custGeom>
              <a:solidFill>
                <a:srgbClr val="0090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 name="Freeform 58"/>
              <p:cNvSpPr>
                <a:spLocks/>
              </p:cNvSpPr>
              <p:nvPr userDrawn="1"/>
            </p:nvSpPr>
            <p:spPr bwMode="auto">
              <a:xfrm>
                <a:off x="255588" y="2862263"/>
                <a:ext cx="417513" cy="193675"/>
              </a:xfrm>
              <a:custGeom>
                <a:avLst/>
                <a:gdLst>
                  <a:gd name="T0" fmla="*/ 2147483647 w 49"/>
                  <a:gd name="T1" fmla="*/ 2147483647 h 23"/>
                  <a:gd name="T2" fmla="*/ 0 w 49"/>
                  <a:gd name="T3" fmla="*/ 2147483647 h 23"/>
                  <a:gd name="T4" fmla="*/ 0 w 49"/>
                  <a:gd name="T5" fmla="*/ 2147483647 h 23"/>
                  <a:gd name="T6" fmla="*/ 0 w 49"/>
                  <a:gd name="T7" fmla="*/ 2147483647 h 23"/>
                  <a:gd name="T8" fmla="*/ 2147483647 w 49"/>
                  <a:gd name="T9" fmla="*/ 2147483647 h 23"/>
                  <a:gd name="T10" fmla="*/ 2147483647 w 49"/>
                  <a:gd name="T11" fmla="*/ 2147483647 h 23"/>
                  <a:gd name="T12" fmla="*/ 2147483647 w 49"/>
                  <a:gd name="T13" fmla="*/ 2147483647 h 23"/>
                  <a:gd name="T14" fmla="*/ 2147483647 w 49"/>
                  <a:gd name="T15" fmla="*/ 2147483647 h 23"/>
                  <a:gd name="T16" fmla="*/ 2147483647 w 49"/>
                  <a:gd name="T17" fmla="*/ 0 h 23"/>
                  <a:gd name="T18" fmla="*/ 2147483647 w 49"/>
                  <a:gd name="T19" fmla="*/ 0 h 23"/>
                  <a:gd name="T20" fmla="*/ 2147483647 w 49"/>
                  <a:gd name="T21" fmla="*/ 0 h 23"/>
                  <a:gd name="T22" fmla="*/ 2147483647 w 49"/>
                  <a:gd name="T23" fmla="*/ 0 h 23"/>
                  <a:gd name="T24" fmla="*/ 2147483647 w 49"/>
                  <a:gd name="T25" fmla="*/ 2147483647 h 23"/>
                  <a:gd name="T26" fmla="*/ 2147483647 w 49"/>
                  <a:gd name="T27" fmla="*/ 2147483647 h 23"/>
                  <a:gd name="T28" fmla="*/ 2147483647 w 49"/>
                  <a:gd name="T29" fmla="*/ 2147483647 h 23"/>
                  <a:gd name="T30" fmla="*/ 2147483647 w 49"/>
                  <a:gd name="T31" fmla="*/ 2147483647 h 23"/>
                  <a:gd name="T32" fmla="*/ 2147483647 w 49"/>
                  <a:gd name="T33" fmla="*/ 2147483647 h 23"/>
                  <a:gd name="T34" fmla="*/ 2147483647 w 49"/>
                  <a:gd name="T35" fmla="*/ 2147483647 h 23"/>
                  <a:gd name="T36" fmla="*/ 2147483647 w 49"/>
                  <a:gd name="T37" fmla="*/ 2147483647 h 23"/>
                  <a:gd name="T38" fmla="*/ 2147483647 w 49"/>
                  <a:gd name="T39" fmla="*/ 2147483647 h 23"/>
                  <a:gd name="T40" fmla="*/ 2147483647 w 49"/>
                  <a:gd name="T41" fmla="*/ 2147483647 h 23"/>
                  <a:gd name="T42" fmla="*/ 2147483647 w 49"/>
                  <a:gd name="T43" fmla="*/ 2147483647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23">
                    <a:moveTo>
                      <a:pt x="49" y="23"/>
                    </a:moveTo>
                    <a:lnTo>
                      <a:pt x="0" y="23"/>
                    </a:lnTo>
                    <a:cubicBezTo>
                      <a:pt x="0" y="15"/>
                      <a:pt x="3" y="9"/>
                      <a:pt x="8" y="4"/>
                    </a:cubicBezTo>
                    <a:cubicBezTo>
                      <a:pt x="10" y="2"/>
                      <a:pt x="11" y="1"/>
                      <a:pt x="14" y="0"/>
                    </a:cubicBezTo>
                    <a:lnTo>
                      <a:pt x="13" y="0"/>
                    </a:lnTo>
                    <a:cubicBezTo>
                      <a:pt x="16" y="0"/>
                      <a:pt x="18" y="2"/>
                      <a:pt x="19" y="5"/>
                    </a:cubicBezTo>
                    <a:cubicBezTo>
                      <a:pt x="21" y="10"/>
                      <a:pt x="24" y="14"/>
                      <a:pt x="29" y="14"/>
                    </a:cubicBezTo>
                    <a:cubicBezTo>
                      <a:pt x="33" y="14"/>
                      <a:pt x="37" y="11"/>
                      <a:pt x="38" y="6"/>
                    </a:cubicBezTo>
                    <a:cubicBezTo>
                      <a:pt x="44" y="9"/>
                      <a:pt x="48" y="16"/>
                      <a:pt x="48" y="23"/>
                    </a:cubicBezTo>
                    <a:lnTo>
                      <a:pt x="49" y="23"/>
                    </a:lnTo>
                    <a:close/>
                  </a:path>
                </a:pathLst>
              </a:custGeom>
              <a:solidFill>
                <a:srgbClr val="009B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 name="Freeform 59"/>
              <p:cNvSpPr>
                <a:spLocks noEditPoints="1"/>
              </p:cNvSpPr>
              <p:nvPr userDrawn="1"/>
            </p:nvSpPr>
            <p:spPr bwMode="auto">
              <a:xfrm>
                <a:off x="179388" y="2778125"/>
                <a:ext cx="647700" cy="590550"/>
              </a:xfrm>
              <a:custGeom>
                <a:avLst/>
                <a:gdLst>
                  <a:gd name="T0" fmla="*/ 2147483647 w 76"/>
                  <a:gd name="T1" fmla="*/ 2147483647 h 70"/>
                  <a:gd name="T2" fmla="*/ 2147483647 w 76"/>
                  <a:gd name="T3" fmla="*/ 2147483647 h 70"/>
                  <a:gd name="T4" fmla="*/ 2147483647 w 76"/>
                  <a:gd name="T5" fmla="*/ 2147483647 h 70"/>
                  <a:gd name="T6" fmla="*/ 2147483647 w 76"/>
                  <a:gd name="T7" fmla="*/ 2147483647 h 70"/>
                  <a:gd name="T8" fmla="*/ 2147483647 w 76"/>
                  <a:gd name="T9" fmla="*/ 2147483647 h 70"/>
                  <a:gd name="T10" fmla="*/ 2147483647 w 76"/>
                  <a:gd name="T11" fmla="*/ 2147483647 h 70"/>
                  <a:gd name="T12" fmla="*/ 2147483647 w 76"/>
                  <a:gd name="T13" fmla="*/ 2147483647 h 70"/>
                  <a:gd name="T14" fmla="*/ 2147483647 w 76"/>
                  <a:gd name="T15" fmla="*/ 2147483647 h 70"/>
                  <a:gd name="T16" fmla="*/ 2147483647 w 76"/>
                  <a:gd name="T17" fmla="*/ 2147483647 h 70"/>
                  <a:gd name="T18" fmla="*/ 2147483647 w 76"/>
                  <a:gd name="T19" fmla="*/ 2147483647 h 70"/>
                  <a:gd name="T20" fmla="*/ 2147483647 w 76"/>
                  <a:gd name="T21" fmla="*/ 2147483647 h 70"/>
                  <a:gd name="T22" fmla="*/ 2147483647 w 76"/>
                  <a:gd name="T23" fmla="*/ 2147483647 h 70"/>
                  <a:gd name="T24" fmla="*/ 2147483647 w 76"/>
                  <a:gd name="T25" fmla="*/ 2147483647 h 70"/>
                  <a:gd name="T26" fmla="*/ 2147483647 w 76"/>
                  <a:gd name="T27" fmla="*/ 2147483647 h 70"/>
                  <a:gd name="T28" fmla="*/ 2147483647 w 76"/>
                  <a:gd name="T29" fmla="*/ 2147483647 h 70"/>
                  <a:gd name="T30" fmla="*/ 2147483647 w 76"/>
                  <a:gd name="T31" fmla="*/ 2147483647 h 70"/>
                  <a:gd name="T32" fmla="*/ 2147483647 w 76"/>
                  <a:gd name="T33" fmla="*/ 2147483647 h 70"/>
                  <a:gd name="T34" fmla="*/ 2147483647 w 76"/>
                  <a:gd name="T35" fmla="*/ 2147483647 h 70"/>
                  <a:gd name="T36" fmla="*/ 2147483647 w 76"/>
                  <a:gd name="T37" fmla="*/ 2147483647 h 70"/>
                  <a:gd name="T38" fmla="*/ 2147483647 w 76"/>
                  <a:gd name="T39" fmla="*/ 2147483647 h 70"/>
                  <a:gd name="T40" fmla="*/ 2147483647 w 76"/>
                  <a:gd name="T41" fmla="*/ 2147483647 h 70"/>
                  <a:gd name="T42" fmla="*/ 2147483647 w 76"/>
                  <a:gd name="T43" fmla="*/ 2147483647 h 70"/>
                  <a:gd name="T44" fmla="*/ 2147483647 w 76"/>
                  <a:gd name="T45" fmla="*/ 2147483647 h 70"/>
                  <a:gd name="T46" fmla="*/ 2147483647 w 76"/>
                  <a:gd name="T47" fmla="*/ 2147483647 h 70"/>
                  <a:gd name="T48" fmla="*/ 2147483647 w 76"/>
                  <a:gd name="T49" fmla="*/ 2147483647 h 70"/>
                  <a:gd name="T50" fmla="*/ 2147483647 w 76"/>
                  <a:gd name="T51" fmla="*/ 2147483647 h 70"/>
                  <a:gd name="T52" fmla="*/ 2147483647 w 76"/>
                  <a:gd name="T53" fmla="*/ 2147483647 h 70"/>
                  <a:gd name="T54" fmla="*/ 2147483647 w 76"/>
                  <a:gd name="T55" fmla="*/ 2147483647 h 70"/>
                  <a:gd name="T56" fmla="*/ 2147483647 w 76"/>
                  <a:gd name="T57" fmla="*/ 2147483647 h 70"/>
                  <a:gd name="T58" fmla="*/ 2147483647 w 76"/>
                  <a:gd name="T59" fmla="*/ 2147483647 h 70"/>
                  <a:gd name="T60" fmla="*/ 2147483647 w 76"/>
                  <a:gd name="T61" fmla="*/ 2147483647 h 70"/>
                  <a:gd name="T62" fmla="*/ 2147483647 w 76"/>
                  <a:gd name="T63" fmla="*/ 2147483647 h 70"/>
                  <a:gd name="T64" fmla="*/ 2147483647 w 76"/>
                  <a:gd name="T65" fmla="*/ 2147483647 h 70"/>
                  <a:gd name="T66" fmla="*/ 2147483647 w 76"/>
                  <a:gd name="T67" fmla="*/ 2147483647 h 70"/>
                  <a:gd name="T68" fmla="*/ 2147483647 w 76"/>
                  <a:gd name="T69" fmla="*/ 2147483647 h 70"/>
                  <a:gd name="T70" fmla="*/ 2147483647 w 76"/>
                  <a:gd name="T71" fmla="*/ 2147483647 h 70"/>
                  <a:gd name="T72" fmla="*/ 2147483647 w 76"/>
                  <a:gd name="T73" fmla="*/ 2147483647 h 70"/>
                  <a:gd name="T74" fmla="*/ 2147483647 w 76"/>
                  <a:gd name="T75" fmla="*/ 2147483647 h 70"/>
                  <a:gd name="T76" fmla="*/ 2147483647 w 76"/>
                  <a:gd name="T77" fmla="*/ 2147483647 h 70"/>
                  <a:gd name="T78" fmla="*/ 2147483647 w 76"/>
                  <a:gd name="T79" fmla="*/ 2147483647 h 70"/>
                  <a:gd name="T80" fmla="*/ 0 w 76"/>
                  <a:gd name="T81" fmla="*/ 2147483647 h 70"/>
                  <a:gd name="T82" fmla="*/ 2147483647 w 76"/>
                  <a:gd name="T83" fmla="*/ 2147483647 h 70"/>
                  <a:gd name="T84" fmla="*/ 2147483647 w 76"/>
                  <a:gd name="T85" fmla="*/ 2147483647 h 70"/>
                  <a:gd name="T86" fmla="*/ 2147483647 w 76"/>
                  <a:gd name="T87" fmla="*/ 2147483647 h 70"/>
                  <a:gd name="T88" fmla="*/ 2147483647 w 76"/>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 h="70">
                    <a:moveTo>
                      <a:pt x="57" y="33"/>
                    </a:moveTo>
                    <a:lnTo>
                      <a:pt x="66" y="33"/>
                    </a:lnTo>
                    <a:cubicBezTo>
                      <a:pt x="66" y="48"/>
                      <a:pt x="54" y="61"/>
                      <a:pt x="38" y="61"/>
                    </a:cubicBezTo>
                    <a:cubicBezTo>
                      <a:pt x="22" y="61"/>
                      <a:pt x="9" y="48"/>
                      <a:pt x="9" y="33"/>
                    </a:cubicBezTo>
                    <a:cubicBezTo>
                      <a:pt x="9" y="25"/>
                      <a:pt x="12" y="19"/>
                      <a:pt x="17" y="14"/>
                    </a:cubicBezTo>
                    <a:cubicBezTo>
                      <a:pt x="19" y="12"/>
                      <a:pt x="20" y="11"/>
                      <a:pt x="23" y="10"/>
                    </a:cubicBezTo>
                    <a:lnTo>
                      <a:pt x="22" y="10"/>
                    </a:lnTo>
                    <a:cubicBezTo>
                      <a:pt x="25" y="10"/>
                      <a:pt x="27" y="12"/>
                      <a:pt x="28" y="15"/>
                    </a:cubicBezTo>
                    <a:cubicBezTo>
                      <a:pt x="30" y="20"/>
                      <a:pt x="33" y="24"/>
                      <a:pt x="38" y="24"/>
                    </a:cubicBezTo>
                    <a:cubicBezTo>
                      <a:pt x="42" y="24"/>
                      <a:pt x="46" y="21"/>
                      <a:pt x="47" y="16"/>
                    </a:cubicBezTo>
                    <a:cubicBezTo>
                      <a:pt x="53" y="19"/>
                      <a:pt x="57" y="26"/>
                      <a:pt x="57" y="33"/>
                    </a:cubicBezTo>
                    <a:close/>
                    <a:moveTo>
                      <a:pt x="66" y="33"/>
                    </a:moveTo>
                    <a:cubicBezTo>
                      <a:pt x="66" y="23"/>
                      <a:pt x="61" y="14"/>
                      <a:pt x="54" y="9"/>
                    </a:cubicBezTo>
                    <a:cubicBezTo>
                      <a:pt x="51" y="7"/>
                      <a:pt x="48" y="7"/>
                      <a:pt x="45" y="8"/>
                    </a:cubicBezTo>
                    <a:cubicBezTo>
                      <a:pt x="42" y="8"/>
                      <a:pt x="39" y="11"/>
                      <a:pt x="38" y="14"/>
                    </a:cubicBezTo>
                    <a:cubicBezTo>
                      <a:pt x="36" y="8"/>
                      <a:pt x="33" y="4"/>
                      <a:pt x="27" y="2"/>
                    </a:cubicBezTo>
                    <a:cubicBezTo>
                      <a:pt x="20" y="0"/>
                      <a:pt x="13" y="3"/>
                      <a:pt x="8" y="10"/>
                    </a:cubicBezTo>
                    <a:cubicBezTo>
                      <a:pt x="3" y="16"/>
                      <a:pt x="0" y="24"/>
                      <a:pt x="0" y="33"/>
                    </a:cubicBezTo>
                    <a:cubicBezTo>
                      <a:pt x="0" y="53"/>
                      <a:pt x="17" y="70"/>
                      <a:pt x="38" y="70"/>
                    </a:cubicBezTo>
                    <a:cubicBezTo>
                      <a:pt x="59" y="70"/>
                      <a:pt x="76" y="53"/>
                      <a:pt x="76" y="33"/>
                    </a:cubicBezTo>
                    <a:lnTo>
                      <a:pt x="66" y="33"/>
                    </a:lnTo>
                    <a:close/>
                  </a:path>
                </a:pathLst>
              </a:custGeom>
              <a:solidFill>
                <a:srgbClr val="1A1B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16" name="TextBox 15"/>
          <p:cNvSpPr txBox="1"/>
          <p:nvPr userDrawn="1"/>
        </p:nvSpPr>
        <p:spPr>
          <a:xfrm>
            <a:off x="3157538" y="3105150"/>
            <a:ext cx="2825750" cy="2047875"/>
          </a:xfrm>
          <a:prstGeom prst="rect">
            <a:avLst/>
          </a:prstGeom>
          <a:noFill/>
          <a:effectLst>
            <a:outerShdw blurRad="50800" dist="38100" dir="2700000" algn="tl" rotWithShape="0">
              <a:prstClr val="black">
                <a:alpha val="40000"/>
              </a:prstClr>
            </a:outerShdw>
          </a:effectLst>
        </p:spPr>
        <p:txBody>
          <a:bodyPr wrap="none">
            <a:spAutoFit/>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pPr algn="ctr" eaLnBrk="1" hangingPunct="1">
              <a:lnSpc>
                <a:spcPct val="100000"/>
              </a:lnSpc>
              <a:spcBef>
                <a:spcPct val="0"/>
              </a:spcBef>
              <a:buFontTx/>
              <a:buNone/>
            </a:pPr>
            <a:r>
              <a:rPr lang="sl-SI" sz="1600">
                <a:solidFill>
                  <a:schemeClr val="bg1"/>
                </a:solidFill>
              </a:rPr>
              <a:t>varnost</a:t>
            </a:r>
          </a:p>
          <a:p>
            <a:pPr algn="ctr" eaLnBrk="1" hangingPunct="1">
              <a:lnSpc>
                <a:spcPct val="100000"/>
              </a:lnSpc>
              <a:spcBef>
                <a:spcPct val="0"/>
              </a:spcBef>
              <a:buFontTx/>
              <a:buNone/>
            </a:pPr>
            <a:endParaRPr lang="sl-SI" sz="1600">
              <a:solidFill>
                <a:schemeClr val="bg1"/>
              </a:solidFill>
            </a:endParaRPr>
          </a:p>
          <a:p>
            <a:pPr algn="ctr" eaLnBrk="1" hangingPunct="1">
              <a:lnSpc>
                <a:spcPct val="100000"/>
              </a:lnSpc>
              <a:spcBef>
                <a:spcPct val="0"/>
              </a:spcBef>
              <a:buFontTx/>
              <a:buNone/>
            </a:pPr>
            <a:endParaRPr lang="sl-SI" sz="1600">
              <a:solidFill>
                <a:schemeClr val="bg1"/>
              </a:solidFill>
            </a:endParaRPr>
          </a:p>
          <a:p>
            <a:pPr algn="ctr" eaLnBrk="1" hangingPunct="1">
              <a:lnSpc>
                <a:spcPct val="100000"/>
              </a:lnSpc>
              <a:spcBef>
                <a:spcPct val="0"/>
              </a:spcBef>
              <a:buFontTx/>
              <a:buNone/>
            </a:pPr>
            <a:endParaRPr lang="sl-SI" sz="1600">
              <a:solidFill>
                <a:schemeClr val="bg1"/>
              </a:solidFill>
            </a:endParaRPr>
          </a:p>
          <a:p>
            <a:pPr algn="ctr" eaLnBrk="1" hangingPunct="1">
              <a:lnSpc>
                <a:spcPct val="100000"/>
              </a:lnSpc>
              <a:spcBef>
                <a:spcPct val="0"/>
              </a:spcBef>
              <a:buFontTx/>
              <a:buNone/>
            </a:pPr>
            <a:r>
              <a:rPr lang="sl-SI" sz="1600">
                <a:solidFill>
                  <a:schemeClr val="bg1"/>
                </a:solidFill>
              </a:rPr>
              <a:t>       dolgoročnost   </a:t>
            </a:r>
          </a:p>
          <a:p>
            <a:pPr algn="ctr" eaLnBrk="1" hangingPunct="1">
              <a:lnSpc>
                <a:spcPct val="100000"/>
              </a:lnSpc>
              <a:spcBef>
                <a:spcPct val="0"/>
              </a:spcBef>
              <a:buFontTx/>
              <a:buNone/>
            </a:pPr>
            <a:endParaRPr lang="sl-SI" sz="1600">
              <a:solidFill>
                <a:schemeClr val="bg1"/>
              </a:solidFill>
            </a:endParaRPr>
          </a:p>
          <a:p>
            <a:pPr algn="ctr" eaLnBrk="1" hangingPunct="1">
              <a:lnSpc>
                <a:spcPct val="100000"/>
              </a:lnSpc>
              <a:spcBef>
                <a:spcPct val="0"/>
              </a:spcBef>
              <a:buFontTx/>
              <a:buNone/>
            </a:pPr>
            <a:r>
              <a:rPr lang="sl-SI" sz="1600">
                <a:solidFill>
                  <a:schemeClr val="bg1"/>
                </a:solidFill>
              </a:rPr>
              <a:t>konkurenčnost                     </a:t>
            </a:r>
          </a:p>
          <a:p>
            <a:pPr algn="ctr" eaLnBrk="1" hangingPunct="1">
              <a:lnSpc>
                <a:spcPct val="100000"/>
              </a:lnSpc>
              <a:spcBef>
                <a:spcPct val="0"/>
              </a:spcBef>
              <a:buFontTx/>
              <a:buNone/>
            </a:pPr>
            <a:r>
              <a:rPr lang="sl-SI" sz="1600">
                <a:solidFill>
                  <a:schemeClr val="bg1"/>
                </a:solidFill>
              </a:rPr>
              <a:t>                 sprejemljivost</a:t>
            </a:r>
          </a:p>
        </p:txBody>
      </p:sp>
      <p:sp>
        <p:nvSpPr>
          <p:cNvPr id="1027" name="Title Placeholder 1"/>
          <p:cNvSpPr>
            <a:spLocks noGrp="1"/>
          </p:cNvSpPr>
          <p:nvPr>
            <p:ph type="title"/>
          </p:nvPr>
        </p:nvSpPr>
        <p:spPr>
          <a:xfrm>
            <a:off x="719138" y="0"/>
            <a:ext cx="7200900" cy="1803400"/>
          </a:xfrm>
        </p:spPr>
        <p:txBody>
          <a:bodyPr/>
          <a:lstStyle>
            <a:lvl1pPr>
              <a:defRPr smtClean="0">
                <a:effectLst/>
              </a:defRPr>
            </a:lvl1pPr>
          </a:lstStyle>
          <a:p>
            <a:pPr lvl="0"/>
            <a:r>
              <a:rPr lang="sl-SI" noProof="0" smtClean="0"/>
              <a:t>Click to edit Master title style</a:t>
            </a:r>
          </a:p>
        </p:txBody>
      </p:sp>
      <p:sp>
        <p:nvSpPr>
          <p:cNvPr id="24597" name="Text Placeholder 2"/>
          <p:cNvSpPr>
            <a:spLocks noGrp="1"/>
          </p:cNvSpPr>
          <p:nvPr>
            <p:ph type="subTitle" idx="1"/>
          </p:nvPr>
        </p:nvSpPr>
        <p:spPr>
          <a:xfrm>
            <a:off x="0" y="5876925"/>
            <a:ext cx="8604250" cy="600075"/>
          </a:xfrm>
        </p:spPr>
        <p:txBody>
          <a:bodyPr lIns="756000" rIns="0" anchor="b"/>
          <a:lstStyle>
            <a:lvl1pPr marL="0" indent="0">
              <a:buFont typeface="Wingdings" pitchFamily="2" charset="2"/>
              <a:buNone/>
              <a:defRPr sz="1400" smtClean="0">
                <a:solidFill>
                  <a:schemeClr val="tx1"/>
                </a:solidFill>
              </a:defRPr>
            </a:lvl1pPr>
          </a:lstStyle>
          <a:p>
            <a:pPr lvl="0"/>
            <a:r>
              <a:rPr lang="sl-SI" noProof="0" smtClean="0"/>
              <a:t>Click to edit Master subtitle style</a:t>
            </a:r>
          </a:p>
        </p:txBody>
      </p:sp>
      <p:sp>
        <p:nvSpPr>
          <p:cNvPr id="17" name="Rectangle 38"/>
          <p:cNvSpPr>
            <a:spLocks noGrp="1" noChangeArrowheads="1"/>
          </p:cNvSpPr>
          <p:nvPr>
            <p:ph type="dt" sz="half" idx="10"/>
          </p:nvPr>
        </p:nvSpPr>
        <p:spPr bwMode="auto">
          <a:xfrm>
            <a:off x="6443663" y="6524625"/>
            <a:ext cx="2133600" cy="3333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a:lnSpc>
                <a:spcPct val="100000"/>
              </a:lnSpc>
              <a:spcBef>
                <a:spcPct val="0"/>
              </a:spcBef>
              <a:buFontTx/>
              <a:buNone/>
              <a:defRPr sz="1200">
                <a:solidFill>
                  <a:schemeClr val="tx1"/>
                </a:solidFill>
              </a:defRPr>
            </a:lvl1pPr>
          </a:lstStyle>
          <a:p>
            <a:pPr>
              <a:defRPr/>
            </a:pPr>
            <a:fld id="{459D3E99-7798-4AA2-A2AE-D2806677BE48}" type="datetime1">
              <a:rPr lang="sl-SI"/>
              <a:pPr>
                <a:defRPr/>
              </a:pPr>
              <a:t>09.11.2012</a:t>
            </a:fld>
            <a:endParaRPr lang="sl-SI"/>
          </a:p>
        </p:txBody>
      </p:sp>
      <p:sp>
        <p:nvSpPr>
          <p:cNvPr id="18" name="Rectangle 39"/>
          <p:cNvSpPr>
            <a:spLocks noGrp="1" noChangeArrowheads="1"/>
          </p:cNvSpPr>
          <p:nvPr>
            <p:ph type="ftr" sz="quarter" idx="11"/>
          </p:nvPr>
        </p:nvSpPr>
        <p:spPr/>
        <p:txBody>
          <a:bodyPr/>
          <a:lstStyle>
            <a:lvl1pPr>
              <a:defRPr/>
            </a:lvl1pPr>
          </a:lstStyle>
          <a:p>
            <a:pPr>
              <a:defRPr/>
            </a:pPr>
            <a:r>
              <a:rPr lang="sl-SI"/>
              <a:t>www.nek.si, Vrbina 12, 8270 Krško </a:t>
            </a:r>
          </a:p>
        </p:txBody>
      </p:sp>
    </p:spTree>
    <p:extLst>
      <p:ext uri="{BB962C8B-B14F-4D97-AF65-F5344CB8AC3E}">
        <p14:creationId xmlns:p14="http://schemas.microsoft.com/office/powerpoint/2010/main" val="1818952569"/>
      </p:ext>
    </p:extLst>
  </p:cSld>
  <p:clrMapOvr>
    <a:masterClrMapping/>
  </p:clrMapOvr>
  <p:transition spd="slow"/>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Box 36"/>
          <p:cNvSpPr txBox="1">
            <a:spLocks noChangeArrowheads="1"/>
          </p:cNvSpPr>
          <p:nvPr userDrawn="1"/>
        </p:nvSpPr>
        <p:spPr bwMode="auto">
          <a:xfrm>
            <a:off x="0" y="6497638"/>
            <a:ext cx="8604250" cy="360362"/>
          </a:xfrm>
          <a:prstGeom prst="rect">
            <a:avLst/>
          </a:prstGeom>
          <a:gradFill rotWithShape="1">
            <a:gsLst>
              <a:gs pos="0">
                <a:srgbClr val="6464FF"/>
              </a:gs>
              <a:gs pos="100000">
                <a:srgbClr val="E1F1CF">
                  <a:alpha val="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6000" rIns="0" anchor="b"/>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pPr>
              <a:lnSpc>
                <a:spcPct val="100000"/>
              </a:lnSpc>
              <a:spcBef>
                <a:spcPct val="50000"/>
              </a:spcBef>
              <a:defRPr/>
            </a:pPr>
            <a:endParaRPr lang="en-US" sz="1200" smtClean="0">
              <a:solidFill>
                <a:schemeClr val="tx1"/>
              </a:solidFill>
            </a:endParaRPr>
          </a:p>
        </p:txBody>
      </p:sp>
      <p:sp>
        <p:nvSpPr>
          <p:cNvPr id="7" name="Text Box 35"/>
          <p:cNvSpPr txBox="1">
            <a:spLocks noChangeArrowheads="1"/>
          </p:cNvSpPr>
          <p:nvPr userDrawn="1"/>
        </p:nvSpPr>
        <p:spPr bwMode="auto">
          <a:xfrm>
            <a:off x="0" y="0"/>
            <a:ext cx="8280400" cy="647700"/>
          </a:xfrm>
          <a:prstGeom prst="rect">
            <a:avLst/>
          </a:prstGeom>
          <a:gradFill rotWithShape="1">
            <a:gsLst>
              <a:gs pos="0">
                <a:srgbClr val="6464FF">
                  <a:alpha val="79999"/>
                </a:srgbClr>
              </a:gs>
              <a:gs pos="100000">
                <a:srgbClr val="E1F1CF">
                  <a:alpha val="0"/>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6000" rIns="0" anchor="b"/>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pPr>
              <a:lnSpc>
                <a:spcPct val="100000"/>
              </a:lnSpc>
              <a:spcBef>
                <a:spcPct val="50000"/>
              </a:spcBef>
              <a:defRPr/>
            </a:pPr>
            <a:endParaRPr lang="en-US" sz="1200" smtClean="0">
              <a:solidFill>
                <a:schemeClr val="tx1"/>
              </a:solidFill>
            </a:endParaRPr>
          </a:p>
        </p:txBody>
      </p:sp>
      <p:sp>
        <p:nvSpPr>
          <p:cNvPr id="8" name="Rectangle 7"/>
          <p:cNvSpPr/>
          <p:nvPr userDrawn="1"/>
        </p:nvSpPr>
        <p:spPr>
          <a:xfrm>
            <a:off x="684213" y="6497638"/>
            <a:ext cx="17462" cy="360362"/>
          </a:xfrm>
          <a:prstGeom prst="rect">
            <a:avLst/>
          </a:prstGeom>
          <a:gradFill>
            <a:gsLst>
              <a:gs pos="0">
                <a:schemeClr val="bg1">
                  <a:lumMod val="100000"/>
                  <a:alpha val="0"/>
                </a:schemeClr>
              </a:gs>
              <a:gs pos="100000">
                <a:schemeClr val="bg1">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defRPr/>
            </a:pPr>
            <a:endParaRPr lang="sl-SI" sz="1800"/>
          </a:p>
        </p:txBody>
      </p:sp>
      <p:sp>
        <p:nvSpPr>
          <p:cNvPr id="9" name="Rectangle 8"/>
          <p:cNvSpPr/>
          <p:nvPr userDrawn="1"/>
        </p:nvSpPr>
        <p:spPr>
          <a:xfrm>
            <a:off x="8604250" y="6497638"/>
            <a:ext cx="17463" cy="360362"/>
          </a:xfrm>
          <a:prstGeom prst="rect">
            <a:avLst/>
          </a:prstGeom>
          <a:gradFill>
            <a:gsLst>
              <a:gs pos="0">
                <a:schemeClr val="accent1">
                  <a:lumMod val="75000"/>
                  <a:alpha val="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defRPr/>
            </a:pPr>
            <a:endParaRPr lang="sl-SI" sz="1800"/>
          </a:p>
        </p:txBody>
      </p:sp>
      <p:sp>
        <p:nvSpPr>
          <p:cNvPr id="10" name="Rectangle 9"/>
          <p:cNvSpPr>
            <a:spLocks/>
          </p:cNvSpPr>
          <p:nvPr userDrawn="1"/>
        </p:nvSpPr>
        <p:spPr>
          <a:xfrm>
            <a:off x="667285" y="0"/>
            <a:ext cx="36000" cy="1382776"/>
          </a:xfrm>
          <a:prstGeom prst="rect">
            <a:avLst/>
          </a:prstGeom>
          <a:gradFill>
            <a:gsLst>
              <a:gs pos="60000">
                <a:schemeClr val="accent1">
                  <a:lumMod val="7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defRPr/>
            </a:pPr>
            <a:endParaRPr lang="sl-SI" sz="1800"/>
          </a:p>
        </p:txBody>
      </p:sp>
      <p:grpSp>
        <p:nvGrpSpPr>
          <p:cNvPr id="11" name="Group 9"/>
          <p:cNvGrpSpPr>
            <a:grpSpLocks/>
          </p:cNvGrpSpPr>
          <p:nvPr userDrawn="1"/>
        </p:nvGrpSpPr>
        <p:grpSpPr bwMode="auto">
          <a:xfrm>
            <a:off x="8280400" y="0"/>
            <a:ext cx="360363" cy="1331913"/>
            <a:chOff x="8280000" y="0"/>
            <a:chExt cx="360804" cy="1332000"/>
          </a:xfrm>
        </p:grpSpPr>
        <p:sp>
          <p:nvSpPr>
            <p:cNvPr id="12" name="Rectangle 11"/>
            <p:cNvSpPr/>
            <p:nvPr userDrawn="1"/>
          </p:nvSpPr>
          <p:spPr>
            <a:xfrm>
              <a:off x="8283179" y="0"/>
              <a:ext cx="357625" cy="1041468"/>
            </a:xfrm>
            <a:prstGeom prst="rect">
              <a:avLst/>
            </a:prstGeom>
            <a:gradFill flip="none" rotWithShape="1">
              <a:gsLst>
                <a:gs pos="0">
                  <a:schemeClr val="bg1">
                    <a:alpha val="0"/>
                  </a:schemeClr>
                </a:gs>
                <a:gs pos="100000">
                  <a:srgbClr val="009D4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defRPr/>
              </a:pPr>
              <a:endParaRPr lang="sl-SI" sz="1800"/>
            </a:p>
          </p:txBody>
        </p:sp>
        <p:grpSp>
          <p:nvGrpSpPr>
            <p:cNvPr id="13" name="Group 11"/>
            <p:cNvGrpSpPr>
              <a:grpSpLocks noChangeAspect="1"/>
            </p:cNvGrpSpPr>
            <p:nvPr userDrawn="1"/>
          </p:nvGrpSpPr>
          <p:grpSpPr bwMode="auto">
            <a:xfrm>
              <a:off x="8280000" y="1009512"/>
              <a:ext cx="353695" cy="322488"/>
              <a:chOff x="179388" y="2778125"/>
              <a:chExt cx="647700" cy="590550"/>
            </a:xfrm>
          </p:grpSpPr>
          <p:sp>
            <p:nvSpPr>
              <p:cNvPr id="14" name="Freeform 57"/>
              <p:cNvSpPr>
                <a:spLocks/>
              </p:cNvSpPr>
              <p:nvPr userDrawn="1"/>
            </p:nvSpPr>
            <p:spPr bwMode="auto">
              <a:xfrm>
                <a:off x="579438" y="2913063"/>
                <a:ext cx="0" cy="0"/>
              </a:xfrm>
              <a:custGeom>
                <a:avLst/>
                <a:gdLst>
                  <a:gd name="T0" fmla="*/ 0 60000 65536"/>
                  <a:gd name="T1" fmla="*/ 0 60000 65536"/>
                  <a:gd name="T2" fmla="*/ 0 60000 65536"/>
                  <a:gd name="T3" fmla="*/ 0 60000 65536"/>
                  <a:gd name="T4" fmla="*/ 0 60000 65536"/>
                </a:gdLst>
                <a:ahLst/>
                <a:cxnLst>
                  <a:cxn ang="T0">
                    <a:pos x="0" y="0"/>
                  </a:cxn>
                  <a:cxn ang="T1">
                    <a:pos x="0" y="0"/>
                  </a:cxn>
                  <a:cxn ang="T2">
                    <a:pos x="0" y="0"/>
                  </a:cxn>
                  <a:cxn ang="T3">
                    <a:pos x="0" y="0"/>
                  </a:cxn>
                  <a:cxn ang="T4">
                    <a:pos x="0" y="0"/>
                  </a:cxn>
                </a:cxnLst>
                <a:rect l="0" t="0" r="r" b="b"/>
                <a:pathLst>
                  <a:path>
                    <a:moveTo>
                      <a:pt x="0" y="0"/>
                    </a:moveTo>
                    <a:cubicBezTo>
                      <a:pt x="0" y="0"/>
                      <a:pt x="0" y="0"/>
                      <a:pt x="0" y="0"/>
                    </a:cubicBezTo>
                    <a:cubicBezTo>
                      <a:pt x="0" y="0"/>
                      <a:pt x="0" y="0"/>
                      <a:pt x="0" y="0"/>
                    </a:cubicBezTo>
                    <a:close/>
                  </a:path>
                </a:pathLst>
              </a:custGeom>
              <a:solidFill>
                <a:srgbClr val="0090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 name="Freeform 58"/>
              <p:cNvSpPr>
                <a:spLocks/>
              </p:cNvSpPr>
              <p:nvPr userDrawn="1"/>
            </p:nvSpPr>
            <p:spPr bwMode="auto">
              <a:xfrm>
                <a:off x="255588" y="2862263"/>
                <a:ext cx="417513" cy="193675"/>
              </a:xfrm>
              <a:custGeom>
                <a:avLst/>
                <a:gdLst>
                  <a:gd name="T0" fmla="*/ 2147483647 w 49"/>
                  <a:gd name="T1" fmla="*/ 2147483647 h 23"/>
                  <a:gd name="T2" fmla="*/ 0 w 49"/>
                  <a:gd name="T3" fmla="*/ 2147483647 h 23"/>
                  <a:gd name="T4" fmla="*/ 0 w 49"/>
                  <a:gd name="T5" fmla="*/ 2147483647 h 23"/>
                  <a:gd name="T6" fmla="*/ 0 w 49"/>
                  <a:gd name="T7" fmla="*/ 2147483647 h 23"/>
                  <a:gd name="T8" fmla="*/ 2147483647 w 49"/>
                  <a:gd name="T9" fmla="*/ 2147483647 h 23"/>
                  <a:gd name="T10" fmla="*/ 2147483647 w 49"/>
                  <a:gd name="T11" fmla="*/ 2147483647 h 23"/>
                  <a:gd name="T12" fmla="*/ 2147483647 w 49"/>
                  <a:gd name="T13" fmla="*/ 2147483647 h 23"/>
                  <a:gd name="T14" fmla="*/ 2147483647 w 49"/>
                  <a:gd name="T15" fmla="*/ 2147483647 h 23"/>
                  <a:gd name="T16" fmla="*/ 2147483647 w 49"/>
                  <a:gd name="T17" fmla="*/ 0 h 23"/>
                  <a:gd name="T18" fmla="*/ 2147483647 w 49"/>
                  <a:gd name="T19" fmla="*/ 0 h 23"/>
                  <a:gd name="T20" fmla="*/ 2147483647 w 49"/>
                  <a:gd name="T21" fmla="*/ 0 h 23"/>
                  <a:gd name="T22" fmla="*/ 2147483647 w 49"/>
                  <a:gd name="T23" fmla="*/ 0 h 23"/>
                  <a:gd name="T24" fmla="*/ 2147483647 w 49"/>
                  <a:gd name="T25" fmla="*/ 2147483647 h 23"/>
                  <a:gd name="T26" fmla="*/ 2147483647 w 49"/>
                  <a:gd name="T27" fmla="*/ 2147483647 h 23"/>
                  <a:gd name="T28" fmla="*/ 2147483647 w 49"/>
                  <a:gd name="T29" fmla="*/ 2147483647 h 23"/>
                  <a:gd name="T30" fmla="*/ 2147483647 w 49"/>
                  <a:gd name="T31" fmla="*/ 2147483647 h 23"/>
                  <a:gd name="T32" fmla="*/ 2147483647 w 49"/>
                  <a:gd name="T33" fmla="*/ 2147483647 h 23"/>
                  <a:gd name="T34" fmla="*/ 2147483647 w 49"/>
                  <a:gd name="T35" fmla="*/ 2147483647 h 23"/>
                  <a:gd name="T36" fmla="*/ 2147483647 w 49"/>
                  <a:gd name="T37" fmla="*/ 2147483647 h 23"/>
                  <a:gd name="T38" fmla="*/ 2147483647 w 49"/>
                  <a:gd name="T39" fmla="*/ 2147483647 h 23"/>
                  <a:gd name="T40" fmla="*/ 2147483647 w 49"/>
                  <a:gd name="T41" fmla="*/ 2147483647 h 23"/>
                  <a:gd name="T42" fmla="*/ 2147483647 w 49"/>
                  <a:gd name="T43" fmla="*/ 2147483647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23">
                    <a:moveTo>
                      <a:pt x="49" y="23"/>
                    </a:moveTo>
                    <a:lnTo>
                      <a:pt x="0" y="23"/>
                    </a:lnTo>
                    <a:cubicBezTo>
                      <a:pt x="0" y="15"/>
                      <a:pt x="3" y="9"/>
                      <a:pt x="8" y="4"/>
                    </a:cubicBezTo>
                    <a:cubicBezTo>
                      <a:pt x="10" y="2"/>
                      <a:pt x="11" y="1"/>
                      <a:pt x="14" y="0"/>
                    </a:cubicBezTo>
                    <a:lnTo>
                      <a:pt x="13" y="0"/>
                    </a:lnTo>
                    <a:cubicBezTo>
                      <a:pt x="16" y="0"/>
                      <a:pt x="18" y="2"/>
                      <a:pt x="19" y="5"/>
                    </a:cubicBezTo>
                    <a:cubicBezTo>
                      <a:pt x="21" y="10"/>
                      <a:pt x="24" y="14"/>
                      <a:pt x="29" y="14"/>
                    </a:cubicBezTo>
                    <a:cubicBezTo>
                      <a:pt x="33" y="14"/>
                      <a:pt x="37" y="11"/>
                      <a:pt x="38" y="6"/>
                    </a:cubicBezTo>
                    <a:cubicBezTo>
                      <a:pt x="44" y="9"/>
                      <a:pt x="48" y="16"/>
                      <a:pt x="48" y="23"/>
                    </a:cubicBezTo>
                    <a:lnTo>
                      <a:pt x="49" y="23"/>
                    </a:lnTo>
                    <a:close/>
                  </a:path>
                </a:pathLst>
              </a:custGeom>
              <a:solidFill>
                <a:srgbClr val="009B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 name="Freeform 59"/>
              <p:cNvSpPr>
                <a:spLocks noEditPoints="1"/>
              </p:cNvSpPr>
              <p:nvPr userDrawn="1"/>
            </p:nvSpPr>
            <p:spPr bwMode="auto">
              <a:xfrm>
                <a:off x="179388" y="2778125"/>
                <a:ext cx="647700" cy="590550"/>
              </a:xfrm>
              <a:custGeom>
                <a:avLst/>
                <a:gdLst>
                  <a:gd name="T0" fmla="*/ 2147483647 w 76"/>
                  <a:gd name="T1" fmla="*/ 2147483647 h 70"/>
                  <a:gd name="T2" fmla="*/ 2147483647 w 76"/>
                  <a:gd name="T3" fmla="*/ 2147483647 h 70"/>
                  <a:gd name="T4" fmla="*/ 2147483647 w 76"/>
                  <a:gd name="T5" fmla="*/ 2147483647 h 70"/>
                  <a:gd name="T6" fmla="*/ 2147483647 w 76"/>
                  <a:gd name="T7" fmla="*/ 2147483647 h 70"/>
                  <a:gd name="T8" fmla="*/ 2147483647 w 76"/>
                  <a:gd name="T9" fmla="*/ 2147483647 h 70"/>
                  <a:gd name="T10" fmla="*/ 2147483647 w 76"/>
                  <a:gd name="T11" fmla="*/ 2147483647 h 70"/>
                  <a:gd name="T12" fmla="*/ 2147483647 w 76"/>
                  <a:gd name="T13" fmla="*/ 2147483647 h 70"/>
                  <a:gd name="T14" fmla="*/ 2147483647 w 76"/>
                  <a:gd name="T15" fmla="*/ 2147483647 h 70"/>
                  <a:gd name="T16" fmla="*/ 2147483647 w 76"/>
                  <a:gd name="T17" fmla="*/ 2147483647 h 70"/>
                  <a:gd name="T18" fmla="*/ 2147483647 w 76"/>
                  <a:gd name="T19" fmla="*/ 2147483647 h 70"/>
                  <a:gd name="T20" fmla="*/ 2147483647 w 76"/>
                  <a:gd name="T21" fmla="*/ 2147483647 h 70"/>
                  <a:gd name="T22" fmla="*/ 2147483647 w 76"/>
                  <a:gd name="T23" fmla="*/ 2147483647 h 70"/>
                  <a:gd name="T24" fmla="*/ 2147483647 w 76"/>
                  <a:gd name="T25" fmla="*/ 2147483647 h 70"/>
                  <a:gd name="T26" fmla="*/ 2147483647 w 76"/>
                  <a:gd name="T27" fmla="*/ 2147483647 h 70"/>
                  <a:gd name="T28" fmla="*/ 2147483647 w 76"/>
                  <a:gd name="T29" fmla="*/ 2147483647 h 70"/>
                  <a:gd name="T30" fmla="*/ 2147483647 w 76"/>
                  <a:gd name="T31" fmla="*/ 2147483647 h 70"/>
                  <a:gd name="T32" fmla="*/ 2147483647 w 76"/>
                  <a:gd name="T33" fmla="*/ 2147483647 h 70"/>
                  <a:gd name="T34" fmla="*/ 2147483647 w 76"/>
                  <a:gd name="T35" fmla="*/ 2147483647 h 70"/>
                  <a:gd name="T36" fmla="*/ 2147483647 w 76"/>
                  <a:gd name="T37" fmla="*/ 2147483647 h 70"/>
                  <a:gd name="T38" fmla="*/ 2147483647 w 76"/>
                  <a:gd name="T39" fmla="*/ 2147483647 h 70"/>
                  <a:gd name="T40" fmla="*/ 2147483647 w 76"/>
                  <a:gd name="T41" fmla="*/ 2147483647 h 70"/>
                  <a:gd name="T42" fmla="*/ 2147483647 w 76"/>
                  <a:gd name="T43" fmla="*/ 2147483647 h 70"/>
                  <a:gd name="T44" fmla="*/ 2147483647 w 76"/>
                  <a:gd name="T45" fmla="*/ 2147483647 h 70"/>
                  <a:gd name="T46" fmla="*/ 2147483647 w 76"/>
                  <a:gd name="T47" fmla="*/ 2147483647 h 70"/>
                  <a:gd name="T48" fmla="*/ 2147483647 w 76"/>
                  <a:gd name="T49" fmla="*/ 2147483647 h 70"/>
                  <a:gd name="T50" fmla="*/ 2147483647 w 76"/>
                  <a:gd name="T51" fmla="*/ 2147483647 h 70"/>
                  <a:gd name="T52" fmla="*/ 2147483647 w 76"/>
                  <a:gd name="T53" fmla="*/ 2147483647 h 70"/>
                  <a:gd name="T54" fmla="*/ 2147483647 w 76"/>
                  <a:gd name="T55" fmla="*/ 2147483647 h 70"/>
                  <a:gd name="T56" fmla="*/ 2147483647 w 76"/>
                  <a:gd name="T57" fmla="*/ 2147483647 h 70"/>
                  <a:gd name="T58" fmla="*/ 2147483647 w 76"/>
                  <a:gd name="T59" fmla="*/ 2147483647 h 70"/>
                  <a:gd name="T60" fmla="*/ 2147483647 w 76"/>
                  <a:gd name="T61" fmla="*/ 2147483647 h 70"/>
                  <a:gd name="T62" fmla="*/ 2147483647 w 76"/>
                  <a:gd name="T63" fmla="*/ 2147483647 h 70"/>
                  <a:gd name="T64" fmla="*/ 2147483647 w 76"/>
                  <a:gd name="T65" fmla="*/ 2147483647 h 70"/>
                  <a:gd name="T66" fmla="*/ 2147483647 w 76"/>
                  <a:gd name="T67" fmla="*/ 2147483647 h 70"/>
                  <a:gd name="T68" fmla="*/ 2147483647 w 76"/>
                  <a:gd name="T69" fmla="*/ 2147483647 h 70"/>
                  <a:gd name="T70" fmla="*/ 2147483647 w 76"/>
                  <a:gd name="T71" fmla="*/ 2147483647 h 70"/>
                  <a:gd name="T72" fmla="*/ 2147483647 w 76"/>
                  <a:gd name="T73" fmla="*/ 2147483647 h 70"/>
                  <a:gd name="T74" fmla="*/ 2147483647 w 76"/>
                  <a:gd name="T75" fmla="*/ 2147483647 h 70"/>
                  <a:gd name="T76" fmla="*/ 2147483647 w 76"/>
                  <a:gd name="T77" fmla="*/ 2147483647 h 70"/>
                  <a:gd name="T78" fmla="*/ 2147483647 w 76"/>
                  <a:gd name="T79" fmla="*/ 2147483647 h 70"/>
                  <a:gd name="T80" fmla="*/ 0 w 76"/>
                  <a:gd name="T81" fmla="*/ 2147483647 h 70"/>
                  <a:gd name="T82" fmla="*/ 2147483647 w 76"/>
                  <a:gd name="T83" fmla="*/ 2147483647 h 70"/>
                  <a:gd name="T84" fmla="*/ 2147483647 w 76"/>
                  <a:gd name="T85" fmla="*/ 2147483647 h 70"/>
                  <a:gd name="T86" fmla="*/ 2147483647 w 76"/>
                  <a:gd name="T87" fmla="*/ 2147483647 h 70"/>
                  <a:gd name="T88" fmla="*/ 2147483647 w 76"/>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 h="70">
                    <a:moveTo>
                      <a:pt x="57" y="33"/>
                    </a:moveTo>
                    <a:lnTo>
                      <a:pt x="66" y="33"/>
                    </a:lnTo>
                    <a:cubicBezTo>
                      <a:pt x="66" y="48"/>
                      <a:pt x="54" y="61"/>
                      <a:pt x="38" y="61"/>
                    </a:cubicBezTo>
                    <a:cubicBezTo>
                      <a:pt x="22" y="61"/>
                      <a:pt x="9" y="48"/>
                      <a:pt x="9" y="33"/>
                    </a:cubicBezTo>
                    <a:cubicBezTo>
                      <a:pt x="9" y="25"/>
                      <a:pt x="12" y="19"/>
                      <a:pt x="17" y="14"/>
                    </a:cubicBezTo>
                    <a:cubicBezTo>
                      <a:pt x="19" y="12"/>
                      <a:pt x="20" y="11"/>
                      <a:pt x="23" y="10"/>
                    </a:cubicBezTo>
                    <a:lnTo>
                      <a:pt x="22" y="10"/>
                    </a:lnTo>
                    <a:cubicBezTo>
                      <a:pt x="25" y="10"/>
                      <a:pt x="27" y="12"/>
                      <a:pt x="28" y="15"/>
                    </a:cubicBezTo>
                    <a:cubicBezTo>
                      <a:pt x="30" y="20"/>
                      <a:pt x="33" y="24"/>
                      <a:pt x="38" y="24"/>
                    </a:cubicBezTo>
                    <a:cubicBezTo>
                      <a:pt x="42" y="24"/>
                      <a:pt x="46" y="21"/>
                      <a:pt x="47" y="16"/>
                    </a:cubicBezTo>
                    <a:cubicBezTo>
                      <a:pt x="53" y="19"/>
                      <a:pt x="57" y="26"/>
                      <a:pt x="57" y="33"/>
                    </a:cubicBezTo>
                    <a:close/>
                    <a:moveTo>
                      <a:pt x="66" y="33"/>
                    </a:moveTo>
                    <a:cubicBezTo>
                      <a:pt x="66" y="23"/>
                      <a:pt x="61" y="14"/>
                      <a:pt x="54" y="9"/>
                    </a:cubicBezTo>
                    <a:cubicBezTo>
                      <a:pt x="51" y="7"/>
                      <a:pt x="48" y="7"/>
                      <a:pt x="45" y="8"/>
                    </a:cubicBezTo>
                    <a:cubicBezTo>
                      <a:pt x="42" y="8"/>
                      <a:pt x="39" y="11"/>
                      <a:pt x="38" y="14"/>
                    </a:cubicBezTo>
                    <a:cubicBezTo>
                      <a:pt x="36" y="8"/>
                      <a:pt x="33" y="4"/>
                      <a:pt x="27" y="2"/>
                    </a:cubicBezTo>
                    <a:cubicBezTo>
                      <a:pt x="20" y="0"/>
                      <a:pt x="13" y="3"/>
                      <a:pt x="8" y="10"/>
                    </a:cubicBezTo>
                    <a:cubicBezTo>
                      <a:pt x="3" y="16"/>
                      <a:pt x="0" y="24"/>
                      <a:pt x="0" y="33"/>
                    </a:cubicBezTo>
                    <a:cubicBezTo>
                      <a:pt x="0" y="53"/>
                      <a:pt x="17" y="70"/>
                      <a:pt x="38" y="70"/>
                    </a:cubicBezTo>
                    <a:cubicBezTo>
                      <a:pt x="59" y="70"/>
                      <a:pt x="76" y="53"/>
                      <a:pt x="76" y="33"/>
                    </a:cubicBezTo>
                    <a:lnTo>
                      <a:pt x="66" y="33"/>
                    </a:lnTo>
                    <a:close/>
                  </a:path>
                </a:pathLst>
              </a:custGeom>
              <a:solidFill>
                <a:srgbClr val="1A1B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5" name="Text Placeholder 4"/>
          <p:cNvSpPr>
            <a:spLocks noGrp="1"/>
          </p:cNvSpPr>
          <p:nvPr>
            <p:ph type="body" sz="quarter" idx="11"/>
          </p:nvPr>
        </p:nvSpPr>
        <p:spPr>
          <a:xfrm>
            <a:off x="-6796" y="0"/>
            <a:ext cx="9143999" cy="648000"/>
          </a:xfrm>
          <a:noFill/>
        </p:spPr>
        <p:txBody>
          <a:bodyPr lIns="792000" anchor="ctr"/>
          <a:lstStyle>
            <a:lvl1pPr marL="0" marR="0" indent="0" algn="l" defTabSz="914400" rtl="0" eaLnBrk="1" fontAlgn="base" latinLnBrk="0" hangingPunct="1">
              <a:lnSpc>
                <a:spcPct val="100000"/>
              </a:lnSpc>
              <a:spcBef>
                <a:spcPct val="0"/>
              </a:spcBef>
              <a:spcAft>
                <a:spcPct val="0"/>
              </a:spcAft>
              <a:buClrTx/>
              <a:buSzTx/>
              <a:buFontTx/>
              <a:buNone/>
              <a:tabLst/>
              <a:defRPr sz="1400">
                <a:solidFill>
                  <a:schemeClr val="bg1"/>
                </a:solidFill>
              </a:defRPr>
            </a:lvl1pPr>
          </a:lstStyle>
          <a:p>
            <a:pPr lvl="0"/>
            <a:r>
              <a:rPr lang="en-US" smtClean="0"/>
              <a:t>Click to edit Master text styles</a:t>
            </a:r>
          </a:p>
        </p:txBody>
      </p:sp>
      <p:sp>
        <p:nvSpPr>
          <p:cNvPr id="2" name="Title 1"/>
          <p:cNvSpPr>
            <a:spLocks noGrp="1"/>
          </p:cNvSpPr>
          <p:nvPr>
            <p:ph type="title"/>
          </p:nvPr>
        </p:nvSpPr>
        <p:spPr>
          <a:xfrm>
            <a:off x="683567" y="648000"/>
            <a:ext cx="7596431" cy="769637"/>
          </a:xfrm>
        </p:spPr>
        <p:txBody>
          <a:bodyPr/>
          <a:lstStyle>
            <a:lvl1pPr>
              <a:defRPr b="0" i="0" baseline="0">
                <a:solidFill>
                  <a:schemeClr val="accent3">
                    <a:lumMod val="50000"/>
                  </a:schemeClr>
                </a:solidFill>
              </a:defRPr>
            </a:lvl1pPr>
          </a:lstStyle>
          <a:p>
            <a:r>
              <a:rPr lang="en-US" dirty="0" smtClean="0"/>
              <a:t>Click to edit Master title style</a:t>
            </a:r>
            <a:endParaRPr lang="sl-SI" dirty="0"/>
          </a:p>
        </p:txBody>
      </p:sp>
      <p:sp>
        <p:nvSpPr>
          <p:cNvPr id="3" name="Content Placeholder 2"/>
          <p:cNvSpPr>
            <a:spLocks noGrp="1"/>
          </p:cNvSpPr>
          <p:nvPr>
            <p:ph idx="1"/>
          </p:nvPr>
        </p:nvSpPr>
        <p:spPr>
          <a:xfrm>
            <a:off x="678353" y="1556792"/>
            <a:ext cx="7931150" cy="4896544"/>
          </a:xfrm>
        </p:spPr>
        <p:txBody>
          <a:bodyPr/>
          <a:lstStyle>
            <a:lvl1pPr>
              <a:spcAft>
                <a:spcPts val="3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7" name="Rectangle 33"/>
          <p:cNvSpPr>
            <a:spLocks noGrp="1" noChangeArrowheads="1"/>
          </p:cNvSpPr>
          <p:nvPr>
            <p:ph type="ftr" sz="quarter" idx="12"/>
          </p:nvPr>
        </p:nvSpPr>
        <p:spPr/>
        <p:txBody>
          <a:bodyPr/>
          <a:lstStyle>
            <a:lvl1pPr>
              <a:defRPr/>
            </a:lvl1pPr>
          </a:lstStyle>
          <a:p>
            <a:pPr>
              <a:defRPr/>
            </a:pPr>
            <a:r>
              <a:rPr lang="sl-SI"/>
              <a:t>www.nek.si, Vrbina 12, 8270 Krško </a:t>
            </a:r>
          </a:p>
        </p:txBody>
      </p:sp>
      <p:sp>
        <p:nvSpPr>
          <p:cNvPr id="18" name="Rectangle 34"/>
          <p:cNvSpPr>
            <a:spLocks noGrp="1" noChangeArrowheads="1"/>
          </p:cNvSpPr>
          <p:nvPr>
            <p:ph type="sldNum" sz="quarter" idx="13"/>
          </p:nvPr>
        </p:nvSpPr>
        <p:spPr/>
        <p:txBody>
          <a:bodyPr/>
          <a:lstStyle>
            <a:lvl1pPr>
              <a:defRPr/>
            </a:lvl1pPr>
          </a:lstStyle>
          <a:p>
            <a:pPr>
              <a:defRPr/>
            </a:pPr>
            <a:fld id="{0FF5CE1E-FCA0-4671-B4DE-64628DD93122}" type="slidenum">
              <a:rPr lang="sl-SI"/>
              <a:pPr>
                <a:defRPr/>
              </a:pPr>
              <a:t>‹#›</a:t>
            </a:fld>
            <a:endParaRPr lang="sl-SI"/>
          </a:p>
        </p:txBody>
      </p:sp>
    </p:spTree>
    <p:extLst>
      <p:ext uri="{BB962C8B-B14F-4D97-AF65-F5344CB8AC3E}">
        <p14:creationId xmlns:p14="http://schemas.microsoft.com/office/powerpoint/2010/main" val="2504644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b="-15013"/>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701675" y="728663"/>
            <a:ext cx="79200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sl-SI" dirty="0" smtClean="0"/>
              <a:t>CLICK TO EDIT MASTER TITLE STYLE</a:t>
            </a:r>
          </a:p>
        </p:txBody>
      </p:sp>
      <p:sp>
        <p:nvSpPr>
          <p:cNvPr id="2" name="Text Placeholder 2"/>
          <p:cNvSpPr>
            <a:spLocks noGrp="1"/>
          </p:cNvSpPr>
          <p:nvPr>
            <p:ph type="body" idx="1"/>
          </p:nvPr>
        </p:nvSpPr>
        <p:spPr bwMode="auto">
          <a:xfrm>
            <a:off x="684213" y="1592263"/>
            <a:ext cx="793115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3105" name="Rectangle 33"/>
          <p:cNvSpPr>
            <a:spLocks noGrp="1" noChangeArrowheads="1"/>
          </p:cNvSpPr>
          <p:nvPr>
            <p:ph type="ftr" sz="quarter" idx="3"/>
          </p:nvPr>
        </p:nvSpPr>
        <p:spPr bwMode="auto">
          <a:xfrm>
            <a:off x="684213" y="6524625"/>
            <a:ext cx="38877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nSpc>
                <a:spcPct val="100000"/>
              </a:lnSpc>
              <a:spcBef>
                <a:spcPct val="0"/>
              </a:spcBef>
              <a:buFontTx/>
              <a:buNone/>
              <a:defRPr sz="1200">
                <a:solidFill>
                  <a:schemeClr val="bg1"/>
                </a:solidFill>
              </a:defRPr>
            </a:lvl1pPr>
          </a:lstStyle>
          <a:p>
            <a:pPr>
              <a:defRPr/>
            </a:pPr>
            <a:r>
              <a:rPr lang="sl-SI"/>
              <a:t>www.nek.si, Vrbina 12, 8270 Krško </a:t>
            </a:r>
          </a:p>
        </p:txBody>
      </p:sp>
      <p:sp>
        <p:nvSpPr>
          <p:cNvPr id="3106" name="Rectangle 34"/>
          <p:cNvSpPr>
            <a:spLocks noGrp="1" noChangeArrowheads="1"/>
          </p:cNvSpPr>
          <p:nvPr>
            <p:ph type="sldNum" sz="quarter" idx="4"/>
          </p:nvPr>
        </p:nvSpPr>
        <p:spPr bwMode="auto">
          <a:xfrm>
            <a:off x="7272338" y="6524625"/>
            <a:ext cx="13049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a:lnSpc>
                <a:spcPct val="100000"/>
              </a:lnSpc>
              <a:spcBef>
                <a:spcPct val="0"/>
              </a:spcBef>
              <a:buFontTx/>
              <a:buNone/>
              <a:defRPr sz="1200">
                <a:solidFill>
                  <a:schemeClr val="tx1"/>
                </a:solidFill>
              </a:defRPr>
            </a:lvl1pPr>
          </a:lstStyle>
          <a:p>
            <a:pPr>
              <a:defRPr/>
            </a:pPr>
            <a:fld id="{DDA248F5-BA99-4D42-ABD6-4B2F233CF37E}"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Lst>
  <p:timing>
    <p:tnLst>
      <p:par>
        <p:cTn id="1" dur="indefinite" restart="never" nodeType="tmRoot"/>
      </p:par>
    </p:tnLst>
  </p:timing>
  <p:hf hdr="0" dt="0"/>
  <p:txStyles>
    <p:titleStyle>
      <a:lvl1pPr algn="l" rtl="0" eaLnBrk="0" fontAlgn="base" hangingPunct="0">
        <a:spcBef>
          <a:spcPct val="0"/>
        </a:spcBef>
        <a:spcAft>
          <a:spcPct val="0"/>
        </a:spcAft>
        <a:defRPr sz="2400" kern="1200">
          <a:solidFill>
            <a:srgbClr val="4F6228"/>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400">
          <a:solidFill>
            <a:srgbClr val="4F6228"/>
          </a:solidFill>
          <a:latin typeface="Tahoma" pitchFamily="34" charset="0"/>
          <a:cs typeface="Tahoma" pitchFamily="34" charset="0"/>
        </a:defRPr>
      </a:lvl2pPr>
      <a:lvl3pPr algn="l" rtl="0" eaLnBrk="0" fontAlgn="base" hangingPunct="0">
        <a:spcBef>
          <a:spcPct val="0"/>
        </a:spcBef>
        <a:spcAft>
          <a:spcPct val="0"/>
        </a:spcAft>
        <a:defRPr sz="2400">
          <a:solidFill>
            <a:srgbClr val="4F6228"/>
          </a:solidFill>
          <a:latin typeface="Tahoma" pitchFamily="34" charset="0"/>
          <a:cs typeface="Tahoma" pitchFamily="34" charset="0"/>
        </a:defRPr>
      </a:lvl3pPr>
      <a:lvl4pPr algn="l" rtl="0" eaLnBrk="0" fontAlgn="base" hangingPunct="0">
        <a:spcBef>
          <a:spcPct val="0"/>
        </a:spcBef>
        <a:spcAft>
          <a:spcPct val="0"/>
        </a:spcAft>
        <a:defRPr sz="2400">
          <a:solidFill>
            <a:srgbClr val="4F6228"/>
          </a:solidFill>
          <a:latin typeface="Tahoma" pitchFamily="34" charset="0"/>
          <a:cs typeface="Tahoma" pitchFamily="34" charset="0"/>
        </a:defRPr>
      </a:lvl4pPr>
      <a:lvl5pPr algn="l" rtl="0" eaLnBrk="0" fontAlgn="base" hangingPunct="0">
        <a:spcBef>
          <a:spcPct val="0"/>
        </a:spcBef>
        <a:spcAft>
          <a:spcPct val="0"/>
        </a:spcAft>
        <a:defRPr sz="2400">
          <a:solidFill>
            <a:srgbClr val="4F6228"/>
          </a:solidFill>
          <a:latin typeface="Tahoma" pitchFamily="34" charset="0"/>
          <a:cs typeface="Tahoma" pitchFamily="34" charset="0"/>
        </a:defRPr>
      </a:lvl5pPr>
      <a:lvl6pPr marL="457200" algn="l" rtl="0" fontAlgn="base">
        <a:spcBef>
          <a:spcPct val="0"/>
        </a:spcBef>
        <a:spcAft>
          <a:spcPct val="0"/>
        </a:spcAft>
        <a:defRPr sz="2400">
          <a:solidFill>
            <a:srgbClr val="376092"/>
          </a:solidFill>
          <a:latin typeface="Tahoma" pitchFamily="34" charset="0"/>
          <a:cs typeface="Tahoma" pitchFamily="34" charset="0"/>
        </a:defRPr>
      </a:lvl6pPr>
      <a:lvl7pPr marL="914400" algn="l" rtl="0" fontAlgn="base">
        <a:spcBef>
          <a:spcPct val="0"/>
        </a:spcBef>
        <a:spcAft>
          <a:spcPct val="0"/>
        </a:spcAft>
        <a:defRPr sz="2400">
          <a:solidFill>
            <a:srgbClr val="376092"/>
          </a:solidFill>
          <a:latin typeface="Tahoma" pitchFamily="34" charset="0"/>
          <a:cs typeface="Tahoma" pitchFamily="34" charset="0"/>
        </a:defRPr>
      </a:lvl7pPr>
      <a:lvl8pPr marL="1371600" algn="l" rtl="0" fontAlgn="base">
        <a:spcBef>
          <a:spcPct val="0"/>
        </a:spcBef>
        <a:spcAft>
          <a:spcPct val="0"/>
        </a:spcAft>
        <a:defRPr sz="2400">
          <a:solidFill>
            <a:srgbClr val="376092"/>
          </a:solidFill>
          <a:latin typeface="Tahoma" pitchFamily="34" charset="0"/>
          <a:cs typeface="Tahoma" pitchFamily="34" charset="0"/>
        </a:defRPr>
      </a:lvl8pPr>
      <a:lvl9pPr marL="1828800" algn="l" rtl="0" fontAlgn="base">
        <a:spcBef>
          <a:spcPct val="0"/>
        </a:spcBef>
        <a:spcAft>
          <a:spcPct val="0"/>
        </a:spcAft>
        <a:defRPr sz="2400">
          <a:solidFill>
            <a:srgbClr val="376092"/>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Ø"/>
        <a:defRPr sz="2000" kern="1200">
          <a:solidFill>
            <a:srgbClr val="37609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rgbClr val="376092"/>
          </a:solidFill>
          <a:latin typeface="+mn-lt"/>
          <a:ea typeface="+mn-ea"/>
          <a:cs typeface="+mn-cs"/>
        </a:defRPr>
      </a:lvl2pPr>
      <a:lvl3pPr marL="1200150" indent="-285750" algn="l" rtl="0" eaLnBrk="0" fontAlgn="base" hangingPunct="0">
        <a:spcBef>
          <a:spcPct val="20000"/>
        </a:spcBef>
        <a:spcAft>
          <a:spcPct val="0"/>
        </a:spcAft>
        <a:buFont typeface="Wingdings" pitchFamily="2" charset="2"/>
        <a:buChar char="v"/>
        <a:defRPr sz="1600" kern="1200">
          <a:solidFill>
            <a:srgbClr val="376092"/>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q"/>
        <a:defRPr sz="1400" kern="1200">
          <a:solidFill>
            <a:srgbClr val="37609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file:///C:\Documents%20and%20Settings\mkostrevc\Local%20Settings\Temporary%20Internet%20Files\OLK2CE\Zvoki\evakuacija_celotno.wa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ek.si/en/about_nuclear_technology/technical_dat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8"/>
          <p:cNvSpPr>
            <a:spLocks noGrp="1" noChangeArrowheads="1"/>
          </p:cNvSpPr>
          <p:nvPr>
            <p:ph type="dt" sz="quarter" idx="10"/>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r>
              <a:rPr lang="sl-SI" sz="1200" dirty="0" smtClean="0">
                <a:solidFill>
                  <a:schemeClr val="tx1"/>
                </a:solidFill>
              </a:rPr>
              <a:t>24.10.2012</a:t>
            </a:r>
          </a:p>
        </p:txBody>
      </p:sp>
      <p:sp>
        <p:nvSpPr>
          <p:cNvPr id="4099" name="Rectangle 39"/>
          <p:cNvSpPr>
            <a:spLocks noGrp="1" noChangeArrowheads="1"/>
          </p:cNvSpPr>
          <p:nvPr>
            <p:ph type="ftr" sz="quarter" idx="11"/>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r>
              <a:rPr lang="sl-SI" sz="1200" dirty="0" err="1" smtClean="0">
                <a:solidFill>
                  <a:schemeClr val="bg1"/>
                </a:solidFill>
              </a:rPr>
              <a:t>www.nek.si</a:t>
            </a:r>
            <a:r>
              <a:rPr lang="sl-SI" sz="1200" smtClean="0">
                <a:solidFill>
                  <a:schemeClr val="bg1"/>
                </a:solidFill>
              </a:rPr>
              <a:t>, Vrbina 12, 8270 Krško </a:t>
            </a:r>
          </a:p>
        </p:txBody>
      </p:sp>
      <p:sp>
        <p:nvSpPr>
          <p:cNvPr id="2" name="Title 1"/>
          <p:cNvSpPr>
            <a:spLocks noGrp="1"/>
          </p:cNvSpPr>
          <p:nvPr>
            <p:ph type="ctrTitle"/>
          </p:nvPr>
        </p:nvSpPr>
        <p:spPr/>
        <p:txBody>
          <a:bodyPr/>
          <a:lstStyle/>
          <a:p>
            <a:pPr eaLnBrk="1" hangingPunct="1">
              <a:defRPr/>
            </a:pPr>
            <a:r>
              <a:rPr lang="en-US" smtClean="0">
                <a:solidFill>
                  <a:srgbClr val="376092"/>
                </a:solidFill>
                <a:effectLst>
                  <a:outerShdw blurRad="38100" dist="38100" dir="2700000" algn="tl">
                    <a:srgbClr val="C0C0C0"/>
                  </a:outerShdw>
                </a:effectLst>
              </a:rPr>
              <a:t>Nuclear Safety and Emergency Preparedness</a:t>
            </a:r>
            <a:endParaRPr lang="en-US">
              <a:solidFill>
                <a:srgbClr val="376092"/>
              </a:solidFill>
              <a:effectLst>
                <a:outerShdw blurRad="38100" dist="38100" dir="2700000" algn="tl">
                  <a:srgbClr val="C0C0C0"/>
                </a:outerShdw>
              </a:effectLst>
            </a:endParaRPr>
          </a:p>
        </p:txBody>
      </p:sp>
      <p:sp>
        <p:nvSpPr>
          <p:cNvPr id="4101" name="Rectangle 6"/>
          <p:cNvSpPr>
            <a:spLocks noGrp="1"/>
          </p:cNvSpPr>
          <p:nvPr>
            <p:ph type="subTitle" idx="1"/>
          </p:nvPr>
        </p:nvSpPr>
        <p:spPr/>
        <p:txBody>
          <a:bodyPr/>
          <a:lstStyle/>
          <a:p>
            <a:r>
              <a:rPr lang="sl-SI"/>
              <a:t>					</a:t>
            </a:r>
            <a:endParaRPr lang="sl-SI"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Grp="1" noChangeArrowheads="1"/>
          </p:cNvSpPr>
          <p:nvPr>
            <p:ph type="ftr" sz="quarter" idx="12"/>
          </p:nvPr>
        </p:nvSpPr>
        <p:spPr/>
        <p:txBody>
          <a:bodyPr/>
          <a:lstStyle/>
          <a:p>
            <a:r>
              <a:rPr lang="sl-SI"/>
              <a:t>www.nek.si, Vrbina 12, 8270 Krško </a:t>
            </a:r>
          </a:p>
        </p:txBody>
      </p:sp>
      <p:sp>
        <p:nvSpPr>
          <p:cNvPr id="7" name="Rectangle 34"/>
          <p:cNvSpPr>
            <a:spLocks noGrp="1" noChangeArrowheads="1"/>
          </p:cNvSpPr>
          <p:nvPr>
            <p:ph type="sldNum" sz="quarter" idx="13"/>
          </p:nvPr>
        </p:nvSpPr>
        <p:spPr/>
        <p:txBody>
          <a:bodyPr/>
          <a:lstStyle/>
          <a:p>
            <a:fld id="{571E4F72-E52E-4165-90B9-2789DCCFBE01}" type="slidenum">
              <a:rPr lang="sl-SI"/>
              <a:pPr/>
              <a:t>10</a:t>
            </a:fld>
            <a:endParaRPr lang="sl-SI"/>
          </a:p>
        </p:txBody>
      </p:sp>
      <p:sp>
        <p:nvSpPr>
          <p:cNvPr id="2" name="Title 1"/>
          <p:cNvSpPr>
            <a:spLocks noGrp="1"/>
          </p:cNvSpPr>
          <p:nvPr>
            <p:ph type="title" idx="4294967295"/>
          </p:nvPr>
        </p:nvSpPr>
        <p:spPr/>
        <p:txBody>
          <a:bodyPr/>
          <a:lstStyle/>
          <a:p>
            <a:pPr eaLnBrk="1" hangingPunct="1"/>
            <a:r>
              <a:rPr lang="en-US" sz="2000" smtClean="0">
                <a:effectLst>
                  <a:outerShdw blurRad="38100" dist="38100" dir="2700000" algn="tl">
                    <a:srgbClr val="C0C0C0"/>
                  </a:outerShdw>
                </a:effectLst>
              </a:rPr>
              <a:t>Focus on operational factors of nuclear safety</a:t>
            </a:r>
            <a:endParaRPr lang="sl-SI" sz="2000" smtClean="0">
              <a:effectLst>
                <a:outerShdw blurRad="38100" dist="38100" dir="2700000" algn="tl">
                  <a:srgbClr val="C0C0C0"/>
                </a:outerShdw>
              </a:effectLst>
            </a:endParaRPr>
          </a:p>
        </p:txBody>
      </p:sp>
      <p:sp>
        <p:nvSpPr>
          <p:cNvPr id="199687" name="Slide Number Placeholder 6"/>
          <p:cNvSpPr txBox="1">
            <a:spLocks noGrp="1"/>
          </p:cNvSpPr>
          <p:nvPr/>
        </p:nvSpPr>
        <p:spPr bwMode="auto">
          <a:xfrm>
            <a:off x="6496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endParaRPr lang="sl-SI" sz="1200">
              <a:latin typeface="Tahoma" pitchFamily="34" charset="0"/>
            </a:endParaRPr>
          </a:p>
        </p:txBody>
      </p:sp>
      <p:sp>
        <p:nvSpPr>
          <p:cNvPr id="199688" name="Rectangle 9"/>
          <p:cNvSpPr>
            <a:spLocks noGrp="1"/>
          </p:cNvSpPr>
          <p:nvPr>
            <p:ph type="body" idx="4294967295"/>
          </p:nvPr>
        </p:nvSpPr>
        <p:spPr/>
        <p:txBody>
          <a:bodyPr/>
          <a:lstStyle/>
          <a:p>
            <a:r>
              <a:rPr lang="en-US" sz="1800" b="1" smtClean="0"/>
              <a:t>safety culture</a:t>
            </a:r>
            <a:r>
              <a:rPr lang="en-US" sz="1800" smtClean="0"/>
              <a:t>, an effective management system and strong commitment to safety</a:t>
            </a:r>
          </a:p>
          <a:p>
            <a:r>
              <a:rPr lang="en-US" sz="1800" b="1" smtClean="0"/>
              <a:t>ongoing sound operational practices</a:t>
            </a:r>
            <a:r>
              <a:rPr lang="en-US" sz="1800" smtClean="0"/>
              <a:t> complemented by self assessment, independent oversight, and international peer reviews</a:t>
            </a:r>
          </a:p>
          <a:p>
            <a:r>
              <a:rPr lang="en-US" sz="1800" b="1" smtClean="0"/>
              <a:t>systematic approach to training</a:t>
            </a:r>
            <a:r>
              <a:rPr lang="en-US" sz="1800" smtClean="0"/>
              <a:t> and professional development of employees and supporting organizations</a:t>
            </a:r>
          </a:p>
          <a:p>
            <a:r>
              <a:rPr lang="en-US" sz="1800" b="1" smtClean="0"/>
              <a:t>effective use of operating experience</a:t>
            </a:r>
            <a:r>
              <a:rPr lang="en-US" sz="1800" smtClean="0"/>
              <a:t> and lessons learned from event analysis</a:t>
            </a:r>
          </a:p>
          <a:p>
            <a:r>
              <a:rPr lang="en-US" sz="1800" b="1" smtClean="0"/>
              <a:t>Continuous risk analysis</a:t>
            </a:r>
            <a:r>
              <a:rPr lang="en-US" sz="1800" smtClean="0"/>
              <a:t> and risk management as a part of operational activities</a:t>
            </a:r>
          </a:p>
          <a:p>
            <a:r>
              <a:rPr lang="en-US" sz="1800" b="1" smtClean="0"/>
              <a:t>comprehensive maintenance program</a:t>
            </a:r>
            <a:r>
              <a:rPr lang="en-US" sz="1800" smtClean="0"/>
              <a:t> and IN-service inspection to address ageing phenomena</a:t>
            </a:r>
          </a:p>
          <a:p>
            <a:r>
              <a:rPr lang="en-US" sz="1800" b="1" smtClean="0"/>
              <a:t>international benchmarking</a:t>
            </a:r>
            <a:r>
              <a:rPr lang="en-US" sz="1800" smtClean="0"/>
              <a:t> through safety organizations like WANO,INPO, IAEA</a:t>
            </a:r>
            <a:r>
              <a:rPr lang="sl-SI" sz="1800" smtClean="0"/>
              <a:t>, </a:t>
            </a:r>
            <a:r>
              <a:rPr lang="en-US" sz="1800" smtClean="0"/>
              <a:t>operating utilities…</a:t>
            </a:r>
            <a:endParaRPr lang="sl-SI" sz="1800" smtClean="0"/>
          </a:p>
          <a:p>
            <a:r>
              <a:rPr lang="en-US" sz="1800" b="1" smtClean="0"/>
              <a:t>10-year periodic safety reviews</a:t>
            </a:r>
            <a:r>
              <a:rPr lang="en-US" sz="1800" smtClean="0"/>
              <a:t>,  improvement of safety systems</a:t>
            </a:r>
          </a:p>
        </p:txBody>
      </p:sp>
      <p:sp>
        <p:nvSpPr>
          <p:cNvPr id="8"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a:t>
            </a:r>
          </a:p>
        </p:txBody>
      </p:sp>
    </p:spTree>
    <p:extLst>
      <p:ext uri="{BB962C8B-B14F-4D97-AF65-F5344CB8AC3E}">
        <p14:creationId xmlns:p14="http://schemas.microsoft.com/office/powerpoint/2010/main" val="3034236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3"/>
          <p:cNvSpPr>
            <a:spLocks noGrp="1" noChangeArrowheads="1"/>
          </p:cNvSpPr>
          <p:nvPr>
            <p:ph type="ftr" sz="quarter" idx="12"/>
          </p:nvPr>
        </p:nvSpPr>
        <p:spPr/>
        <p:txBody>
          <a:bodyPr/>
          <a:lstStyle/>
          <a:p>
            <a:r>
              <a:rPr lang="sl-SI"/>
              <a:t>www.nek.si, Vrbina 12, 8270 Krško </a:t>
            </a:r>
          </a:p>
        </p:txBody>
      </p:sp>
      <p:sp>
        <p:nvSpPr>
          <p:cNvPr id="15" name="Rectangle 34"/>
          <p:cNvSpPr>
            <a:spLocks noGrp="1" noChangeArrowheads="1"/>
          </p:cNvSpPr>
          <p:nvPr>
            <p:ph type="sldNum" sz="quarter" idx="13"/>
          </p:nvPr>
        </p:nvSpPr>
        <p:spPr/>
        <p:txBody>
          <a:bodyPr/>
          <a:lstStyle/>
          <a:p>
            <a:fld id="{37F741CE-D416-41CA-8ED5-A7BC55AE2EB9}" type="slidenum">
              <a:rPr lang="sl-SI"/>
              <a:pPr/>
              <a:t>11</a:t>
            </a:fld>
            <a:endParaRPr lang="sl-SI"/>
          </a:p>
        </p:txBody>
      </p:sp>
      <p:sp>
        <p:nvSpPr>
          <p:cNvPr id="108547" name="Rectangle 3"/>
          <p:cNvSpPr>
            <a:spLocks noGrp="1"/>
          </p:cNvSpPr>
          <p:nvPr>
            <p:ph type="title" idx="4294967295"/>
          </p:nvPr>
        </p:nvSpPr>
        <p:spPr>
          <a:noFill/>
        </p:spPr>
        <p:txBody>
          <a:bodyPr/>
          <a:lstStyle/>
          <a:p>
            <a:r>
              <a:rPr lang="en-US" smtClean="0">
                <a:effectLst/>
              </a:rPr>
              <a:t>Comparison of contributors to core damage frequency</a:t>
            </a:r>
            <a:r>
              <a:rPr lang="sl-SI" smtClean="0">
                <a:effectLst/>
              </a:rPr>
              <a:t> (CDF)</a:t>
            </a:r>
          </a:p>
        </p:txBody>
      </p:sp>
      <p:sp>
        <p:nvSpPr>
          <p:cNvPr id="108639" name="Text Box 95"/>
          <p:cNvSpPr txBox="1">
            <a:spLocks noChangeArrowheads="1"/>
          </p:cNvSpPr>
          <p:nvPr/>
        </p:nvSpPr>
        <p:spPr bwMode="auto">
          <a:xfrm>
            <a:off x="142875" y="5768975"/>
            <a:ext cx="1905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sl-SI" sz="900" b="1" dirty="0">
                <a:solidFill>
                  <a:schemeClr val="tx1"/>
                </a:solidFill>
                <a:latin typeface="Arial" charset="0"/>
              </a:rPr>
              <a:t>CDF= </a:t>
            </a:r>
            <a:r>
              <a:rPr lang="en-US" sz="900" b="1" dirty="0">
                <a:solidFill>
                  <a:schemeClr val="tx1"/>
                </a:solidFill>
                <a:latin typeface="Arial" charset="0"/>
              </a:rPr>
              <a:t>Core Damage Frequency</a:t>
            </a:r>
          </a:p>
          <a:p>
            <a:pPr>
              <a:lnSpc>
                <a:spcPct val="100000"/>
              </a:lnSpc>
              <a:spcBef>
                <a:spcPct val="50000"/>
              </a:spcBef>
              <a:buFontTx/>
              <a:buNone/>
            </a:pPr>
            <a:r>
              <a:rPr lang="en-US" sz="900" b="1" dirty="0" smtClean="0">
                <a:solidFill>
                  <a:schemeClr val="tx1"/>
                </a:solidFill>
                <a:latin typeface="Arial" charset="0"/>
              </a:rPr>
              <a:t>IE=Initiating </a:t>
            </a:r>
            <a:r>
              <a:rPr lang="en-US" sz="900" b="1" dirty="0">
                <a:solidFill>
                  <a:schemeClr val="tx1"/>
                </a:solidFill>
                <a:latin typeface="Arial" charset="0"/>
              </a:rPr>
              <a:t>Event</a:t>
            </a:r>
          </a:p>
        </p:txBody>
      </p:sp>
      <p:sp>
        <p:nvSpPr>
          <p:cNvPr id="108640" name="Line 96"/>
          <p:cNvSpPr>
            <a:spLocks noChangeShapeType="1"/>
          </p:cNvSpPr>
          <p:nvPr/>
        </p:nvSpPr>
        <p:spPr bwMode="auto">
          <a:xfrm>
            <a:off x="2195513" y="5481638"/>
            <a:ext cx="1295400" cy="0"/>
          </a:xfrm>
          <a:prstGeom prst="line">
            <a:avLst/>
          </a:prstGeom>
          <a:noFill/>
          <a:ln w="9525">
            <a:solidFill>
              <a:srgbClr val="33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6"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CDF</a:t>
            </a:r>
          </a:p>
        </p:txBody>
      </p:sp>
      <p:pic>
        <p:nvPicPr>
          <p:cNvPr id="17"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93" y="1551457"/>
            <a:ext cx="8321700" cy="421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386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noFill/>
          <a:ln>
            <a:miter lim="800000"/>
            <a:headEnd/>
            <a:tailEnd/>
          </a:ln>
        </p:spPr>
        <p:txBody>
          <a:bodyPr/>
          <a:lstStyle/>
          <a:p>
            <a:fld id="{7AA83C8B-81E1-48CD-A51B-B6E687432366}" type="slidenum">
              <a:rPr lang="sl-SI" smtClean="0"/>
              <a:pPr/>
              <a:t>12</a:t>
            </a:fld>
            <a:endParaRPr lang="sl-SI" smtClean="0"/>
          </a:p>
        </p:txBody>
      </p:sp>
      <p:sp>
        <p:nvSpPr>
          <p:cNvPr id="2" name="Title 1"/>
          <p:cNvSpPr>
            <a:spLocks noGrp="1"/>
          </p:cNvSpPr>
          <p:nvPr>
            <p:ph type="title" idx="4294967295"/>
          </p:nvPr>
        </p:nvSpPr>
        <p:spPr>
          <a:xfrm>
            <a:off x="395536" y="665245"/>
            <a:ext cx="8136483" cy="531507"/>
          </a:xfrm>
        </p:spPr>
        <p:txBody>
          <a:bodyPr/>
          <a:lstStyle/>
          <a:p>
            <a:pPr eaLnBrk="1" hangingPunct="1">
              <a:spcAft>
                <a:spcPts val="300"/>
              </a:spcAft>
            </a:pPr>
            <a:r>
              <a:rPr lang="en-US" b="1" dirty="0" smtClean="0"/>
              <a:t>NEK </a:t>
            </a:r>
            <a:r>
              <a:rPr lang="en-US" b="1" dirty="0"/>
              <a:t>response on </a:t>
            </a:r>
            <a:r>
              <a:rPr lang="en-US" b="1" dirty="0" smtClean="0"/>
              <a:t>B.5.b</a:t>
            </a:r>
            <a:endParaRPr lang="sl-SI" b="1" dirty="0"/>
          </a:p>
        </p:txBody>
      </p:sp>
      <p:sp>
        <p:nvSpPr>
          <p:cNvPr id="15365" name="Rectangle 6"/>
          <p:cNvSpPr>
            <a:spLocks noGrp="1"/>
          </p:cNvSpPr>
          <p:nvPr>
            <p:ph type="body" idx="4294967295"/>
          </p:nvPr>
        </p:nvSpPr>
        <p:spPr>
          <a:xfrm>
            <a:off x="611560" y="1268760"/>
            <a:ext cx="7524750" cy="5076564"/>
          </a:xfrm>
        </p:spPr>
        <p:txBody>
          <a:bodyPr/>
          <a:lstStyle/>
          <a:p>
            <a:pPr marL="0" indent="0" eaLnBrk="1" hangingPunct="1">
              <a:spcAft>
                <a:spcPts val="300"/>
              </a:spcAft>
              <a:buNone/>
            </a:pPr>
            <a:r>
              <a:rPr lang="en-US" sz="1600" dirty="0" smtClean="0"/>
              <a:t>After the terrorist attack in the USA (11/9), NRC issued B.5.b measures and requirements for all NPPs; the B.5.b required to:</a:t>
            </a:r>
          </a:p>
          <a:p>
            <a:pPr lvl="1" eaLnBrk="1" hangingPunct="1">
              <a:spcAft>
                <a:spcPts val="300"/>
              </a:spcAft>
            </a:pPr>
            <a:r>
              <a:rPr lang="en-US" sz="1600" dirty="0" smtClean="0"/>
              <a:t>Purchase and ensure equipment and personnel </a:t>
            </a:r>
            <a:r>
              <a:rPr lang="en-US" sz="1600" b="1" dirty="0" smtClean="0"/>
              <a:t>to manage serious fires</a:t>
            </a:r>
            <a:r>
              <a:rPr lang="en-US" sz="1600" dirty="0" smtClean="0"/>
              <a:t> and</a:t>
            </a:r>
          </a:p>
          <a:p>
            <a:pPr lvl="1" eaLnBrk="1" hangingPunct="1">
              <a:spcAft>
                <a:spcPts val="300"/>
              </a:spcAft>
            </a:pPr>
            <a:r>
              <a:rPr lang="en-US" sz="1600" dirty="0" smtClean="0"/>
              <a:t>Purchase and ensure mobile equipment for:</a:t>
            </a:r>
          </a:p>
          <a:p>
            <a:pPr lvl="2" eaLnBrk="1" hangingPunct="1">
              <a:spcAft>
                <a:spcPts val="300"/>
              </a:spcAft>
            </a:pPr>
            <a:r>
              <a:rPr lang="en-US" sz="1400" b="1" dirty="0" smtClean="0"/>
              <a:t>Core cooling and Containment cooling,</a:t>
            </a:r>
          </a:p>
          <a:p>
            <a:pPr lvl="2" eaLnBrk="1" hangingPunct="1">
              <a:spcAft>
                <a:spcPts val="300"/>
              </a:spcAft>
            </a:pPr>
            <a:r>
              <a:rPr lang="en-US" sz="1400" b="1" dirty="0" smtClean="0"/>
              <a:t>Spent Fuel Pit (SFP) cooling.</a:t>
            </a:r>
          </a:p>
          <a:p>
            <a:pPr marL="0" indent="0" eaLnBrk="1" hangingPunct="1">
              <a:spcAft>
                <a:spcPts val="300"/>
              </a:spcAft>
              <a:buNone/>
            </a:pPr>
            <a:endParaRPr lang="en-US" sz="1400" dirty="0" smtClean="0"/>
          </a:p>
          <a:p>
            <a:pPr marL="0" indent="0" eaLnBrk="1" hangingPunct="1">
              <a:spcAft>
                <a:spcPts val="300"/>
              </a:spcAft>
              <a:buNone/>
            </a:pPr>
            <a:r>
              <a:rPr lang="en-US" sz="1600" dirty="0" smtClean="0"/>
              <a:t>In such manner the </a:t>
            </a:r>
            <a:r>
              <a:rPr lang="en-US" sz="1600" b="1" dirty="0" smtClean="0"/>
              <a:t>emergency such as a commercial aircraft crash on the plant can be managed</a:t>
            </a:r>
            <a:r>
              <a:rPr lang="en-US" sz="1600" dirty="0" smtClean="0"/>
              <a:t>. </a:t>
            </a:r>
          </a:p>
          <a:p>
            <a:pPr eaLnBrk="1" hangingPunct="1"/>
            <a:r>
              <a:rPr lang="en-US" sz="1600" dirty="0" smtClean="0"/>
              <a:t>The </a:t>
            </a:r>
            <a:r>
              <a:rPr lang="en-US" sz="1600" b="1" dirty="0" smtClean="0"/>
              <a:t>SNSA issued a decision (2009), </a:t>
            </a:r>
            <a:r>
              <a:rPr lang="en-US" sz="1600" dirty="0" smtClean="0"/>
              <a:t>requiring from the plant to prepare an analysis regarding an impact of aircraft crash on the plant, </a:t>
            </a:r>
          </a:p>
          <a:p>
            <a:pPr eaLnBrk="1" hangingPunct="1"/>
            <a:r>
              <a:rPr lang="en-US" sz="1600" dirty="0" smtClean="0"/>
              <a:t>Krško NPP prepared an action plan with a target completion date in 2012.</a:t>
            </a:r>
          </a:p>
          <a:p>
            <a:pPr eaLnBrk="1" hangingPunct="1"/>
            <a:r>
              <a:rPr lang="en-US" sz="1600" dirty="0" smtClean="0"/>
              <a:t>As a lessons learned from Fukushima accident, the Krško plant decided to expedite implementation of actions </a:t>
            </a:r>
            <a:r>
              <a:rPr lang="en-US" sz="1600" b="1" dirty="0" smtClean="0"/>
              <a:t>most of which were resolved up to 30 June 2011.</a:t>
            </a:r>
          </a:p>
          <a:p>
            <a:pPr marL="0" indent="0" eaLnBrk="1" hangingPunct="1">
              <a:spcAft>
                <a:spcPts val="300"/>
              </a:spcAft>
              <a:buNone/>
            </a:pPr>
            <a:endParaRPr lang="en-US" sz="1800" dirty="0" smtClean="0"/>
          </a:p>
        </p:txBody>
      </p:sp>
      <p:sp>
        <p:nvSpPr>
          <p:cNvPr id="8"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4097595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noFill/>
          <a:ln>
            <a:miter lim="800000"/>
            <a:headEnd/>
            <a:tailEnd/>
          </a:ln>
        </p:spPr>
        <p:txBody>
          <a:bodyPr/>
          <a:lstStyle/>
          <a:p>
            <a:fld id="{7AA83C8B-81E1-48CD-A51B-B6E687432366}" type="slidenum">
              <a:rPr lang="sl-SI" smtClean="0"/>
              <a:pPr/>
              <a:t>13</a:t>
            </a:fld>
            <a:endParaRPr lang="sl-SI" smtClean="0"/>
          </a:p>
        </p:txBody>
      </p:sp>
      <p:sp>
        <p:nvSpPr>
          <p:cNvPr id="2" name="Title 1"/>
          <p:cNvSpPr>
            <a:spLocks noGrp="1"/>
          </p:cNvSpPr>
          <p:nvPr>
            <p:ph type="title" idx="4294967295"/>
          </p:nvPr>
        </p:nvSpPr>
        <p:spPr>
          <a:xfrm>
            <a:off x="395536" y="665245"/>
            <a:ext cx="8136483" cy="531507"/>
          </a:xfrm>
        </p:spPr>
        <p:txBody>
          <a:bodyPr/>
          <a:lstStyle/>
          <a:p>
            <a:pPr eaLnBrk="1" hangingPunct="1">
              <a:spcAft>
                <a:spcPts val="300"/>
              </a:spcAft>
            </a:pPr>
            <a:r>
              <a:rPr lang="en-US" b="1" dirty="0" smtClean="0"/>
              <a:t>NEK </a:t>
            </a:r>
            <a:r>
              <a:rPr lang="en-US" b="1" dirty="0"/>
              <a:t>response on </a:t>
            </a:r>
            <a:r>
              <a:rPr lang="en-US" b="1" dirty="0" smtClean="0"/>
              <a:t>Fukushima </a:t>
            </a:r>
            <a:r>
              <a:rPr lang="en-US" sz="2000" b="1" dirty="0"/>
              <a:t>and</a:t>
            </a:r>
            <a:r>
              <a:rPr lang="en-US" b="1" dirty="0"/>
              <a:t> </a:t>
            </a:r>
            <a:r>
              <a:rPr lang="en-US" b="1" dirty="0" smtClean="0"/>
              <a:t>Stress tests</a:t>
            </a:r>
            <a:endParaRPr lang="sl-SI" b="1" dirty="0"/>
          </a:p>
        </p:txBody>
      </p:sp>
      <p:sp>
        <p:nvSpPr>
          <p:cNvPr id="15365" name="Rectangle 6"/>
          <p:cNvSpPr>
            <a:spLocks noGrp="1"/>
          </p:cNvSpPr>
          <p:nvPr>
            <p:ph type="body" idx="4294967295"/>
          </p:nvPr>
        </p:nvSpPr>
        <p:spPr>
          <a:xfrm>
            <a:off x="611188" y="1557338"/>
            <a:ext cx="7524750" cy="4716462"/>
          </a:xfrm>
        </p:spPr>
        <p:txBody>
          <a:bodyPr/>
          <a:lstStyle/>
          <a:p>
            <a:pPr eaLnBrk="1" hangingPunct="1">
              <a:spcAft>
                <a:spcPts val="300"/>
              </a:spcAft>
            </a:pPr>
            <a:r>
              <a:rPr lang="en-GB" dirty="0"/>
              <a:t>In March 2011 an accident occurred at Japanese NPPs in Fukushima.</a:t>
            </a:r>
          </a:p>
          <a:p>
            <a:pPr eaLnBrk="1" hangingPunct="1">
              <a:spcAft>
                <a:spcPts val="300"/>
              </a:spcAft>
            </a:pPr>
            <a:r>
              <a:rPr lang="en-GB" dirty="0"/>
              <a:t>In addition to earthquake (M9) and tsunami (waves of </a:t>
            </a:r>
            <a:r>
              <a:rPr lang="en-GB" dirty="0" err="1"/>
              <a:t>appr</a:t>
            </a:r>
            <a:r>
              <a:rPr lang="en-GB" dirty="0"/>
              <a:t>. 15 m high), nuclear accident occurred. It was caused by the loss of all offsite (earthquake) and onsite power supply (the flood destroyed the seawater cooling pumps and Emergency Diesel Generators - DGs).</a:t>
            </a:r>
          </a:p>
          <a:p>
            <a:pPr eaLnBrk="1" hangingPunct="1">
              <a:spcAft>
                <a:spcPts val="300"/>
              </a:spcAft>
            </a:pPr>
            <a:r>
              <a:rPr lang="en-GB" dirty="0"/>
              <a:t>Loss of core cooling and SFP cooling caused core melt and release of radioactive material from the SFP.</a:t>
            </a:r>
          </a:p>
          <a:p>
            <a:pPr eaLnBrk="1" hangingPunct="1">
              <a:spcAft>
                <a:spcPts val="300"/>
              </a:spcAft>
            </a:pPr>
            <a:r>
              <a:rPr lang="en-GB" dirty="0"/>
              <a:t>Main causes of the nuclear disaster:</a:t>
            </a:r>
            <a:r>
              <a:rPr lang="en-GB" b="1" dirty="0">
                <a:solidFill>
                  <a:schemeClr val="tx1"/>
                </a:solidFill>
              </a:rPr>
              <a:t> earthquake + flood (tsunami) + loss of onsite and offsite power supply + understaffed plant + failure to obtain external support in a few </a:t>
            </a:r>
            <a:r>
              <a:rPr lang="en-GB" b="1" dirty="0" smtClean="0">
                <a:solidFill>
                  <a:schemeClr val="tx1"/>
                </a:solidFill>
              </a:rPr>
              <a:t>days</a:t>
            </a:r>
            <a:endParaRPr lang="en-GB" b="1" dirty="0">
              <a:solidFill>
                <a:schemeClr val="tx1"/>
              </a:solidFill>
            </a:endParaRPr>
          </a:p>
        </p:txBody>
      </p:sp>
      <p:sp>
        <p:nvSpPr>
          <p:cNvPr id="8"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3921623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noFill/>
          <a:ln>
            <a:miter lim="800000"/>
            <a:headEnd/>
            <a:tailEnd/>
          </a:ln>
        </p:spPr>
        <p:txBody>
          <a:bodyPr/>
          <a:lstStyle/>
          <a:p>
            <a:fld id="{7AA83C8B-81E1-48CD-A51B-B6E687432366}" type="slidenum">
              <a:rPr lang="sl-SI" smtClean="0"/>
              <a:pPr/>
              <a:t>14</a:t>
            </a:fld>
            <a:endParaRPr lang="sl-SI" smtClean="0"/>
          </a:p>
        </p:txBody>
      </p:sp>
      <p:sp>
        <p:nvSpPr>
          <p:cNvPr id="2" name="Title 1"/>
          <p:cNvSpPr>
            <a:spLocks noGrp="1"/>
          </p:cNvSpPr>
          <p:nvPr>
            <p:ph type="title" idx="4294967295"/>
          </p:nvPr>
        </p:nvSpPr>
        <p:spPr>
          <a:xfrm>
            <a:off x="611981" y="665245"/>
            <a:ext cx="7920038" cy="688975"/>
          </a:xfrm>
        </p:spPr>
        <p:txBody>
          <a:bodyPr/>
          <a:lstStyle/>
          <a:p>
            <a:pPr eaLnBrk="1" hangingPunct="1">
              <a:spcAft>
                <a:spcPts val="300"/>
              </a:spcAft>
            </a:pPr>
            <a:r>
              <a:rPr lang="sl-SI" b="1" dirty="0"/>
              <a:t>NEK</a:t>
            </a:r>
            <a:r>
              <a:rPr lang="en-US" b="1" dirty="0"/>
              <a:t> Safety Upgrade Program NEK response on B.5.b Fukushima </a:t>
            </a:r>
            <a:r>
              <a:rPr lang="en-US" sz="2000" b="1" dirty="0"/>
              <a:t>and</a:t>
            </a:r>
            <a:r>
              <a:rPr lang="en-US" b="1" dirty="0"/>
              <a:t> </a:t>
            </a:r>
            <a:r>
              <a:rPr lang="en-US" b="1" dirty="0" smtClean="0"/>
              <a:t>Stress tests</a:t>
            </a:r>
            <a:endParaRPr lang="sl-SI" b="1" dirty="0"/>
          </a:p>
        </p:txBody>
      </p:sp>
      <p:sp>
        <p:nvSpPr>
          <p:cNvPr id="9" name="Rectangle 6"/>
          <p:cNvSpPr>
            <a:spLocks noGrp="1"/>
          </p:cNvSpPr>
          <p:nvPr>
            <p:ph type="body" idx="4294967295"/>
          </p:nvPr>
        </p:nvSpPr>
        <p:spPr>
          <a:xfrm>
            <a:off x="763588" y="1709738"/>
            <a:ext cx="7524750" cy="4716462"/>
          </a:xfrm>
        </p:spPr>
        <p:txBody>
          <a:bodyPr/>
          <a:lstStyle/>
          <a:p>
            <a:pPr>
              <a:lnSpc>
                <a:spcPct val="90000"/>
              </a:lnSpc>
            </a:pPr>
            <a:r>
              <a:rPr lang="en-GB" sz="2400" b="1" dirty="0" smtClean="0"/>
              <a:t>Until end of June 2011, the Krško plant carried out as follows:</a:t>
            </a:r>
          </a:p>
          <a:p>
            <a:pPr lvl="1">
              <a:lnSpc>
                <a:spcPct val="90000"/>
              </a:lnSpc>
            </a:pPr>
            <a:r>
              <a:rPr lang="en-GB" sz="2200" b="1" dirty="0" smtClean="0"/>
              <a:t>Purchase </a:t>
            </a:r>
            <a:r>
              <a:rPr lang="en-GB" sz="2200" dirty="0" smtClean="0"/>
              <a:t>additional mobile equipment (mobile Diesel Generator – DG, pumps etc.);</a:t>
            </a:r>
          </a:p>
          <a:p>
            <a:pPr lvl="1">
              <a:lnSpc>
                <a:spcPct val="90000"/>
              </a:lnSpc>
            </a:pPr>
            <a:r>
              <a:rPr lang="en-GB" sz="2200" b="1" dirty="0" smtClean="0"/>
              <a:t>Perform modifications </a:t>
            </a:r>
            <a:r>
              <a:rPr lang="en-GB" sz="2200" dirty="0" smtClean="0"/>
              <a:t>enabling additional equipment to be connected to existing Krško plant systems (fast connections).</a:t>
            </a:r>
          </a:p>
          <a:p>
            <a:r>
              <a:rPr lang="en-GB" dirty="0" smtClean="0"/>
              <a:t>At the end of May 2011, European Nuclear Safety Regulator Group (ENSREG) and European Commission (EC) agreed on the technical scope of „Stress Tests“.</a:t>
            </a:r>
          </a:p>
          <a:p>
            <a:r>
              <a:rPr lang="en-GB" dirty="0" smtClean="0"/>
              <a:t>In Slovenia, </a:t>
            </a:r>
            <a:r>
              <a:rPr lang="en-GB" b="1" dirty="0" smtClean="0"/>
              <a:t>Special Safety Review </a:t>
            </a:r>
            <a:r>
              <a:rPr lang="en-GB" dirty="0" smtClean="0"/>
              <a:t>was required on the basis of Ionising Radiation Protection and Nuclear Safety Act (ZVISJV, Article 48).</a:t>
            </a:r>
          </a:p>
          <a:p>
            <a:pPr lvl="1" eaLnBrk="1" hangingPunct="1"/>
            <a:endParaRPr lang="en-GB" dirty="0" smtClean="0"/>
          </a:p>
        </p:txBody>
      </p:sp>
      <p:sp>
        <p:nvSpPr>
          <p:cNvPr id="8"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2135753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noFill/>
          <a:ln>
            <a:miter lim="800000"/>
            <a:headEnd/>
            <a:tailEnd/>
          </a:ln>
        </p:spPr>
        <p:txBody>
          <a:bodyPr/>
          <a:lstStyle/>
          <a:p>
            <a:fld id="{7AA83C8B-81E1-48CD-A51B-B6E687432366}" type="slidenum">
              <a:rPr lang="sl-SI" smtClean="0"/>
              <a:pPr/>
              <a:t>15</a:t>
            </a:fld>
            <a:endParaRPr lang="sl-SI" smtClean="0"/>
          </a:p>
        </p:txBody>
      </p:sp>
      <p:sp>
        <p:nvSpPr>
          <p:cNvPr id="2" name="Title 1"/>
          <p:cNvSpPr>
            <a:spLocks noGrp="1"/>
          </p:cNvSpPr>
          <p:nvPr>
            <p:ph type="title" idx="4294967295"/>
          </p:nvPr>
        </p:nvSpPr>
        <p:spPr>
          <a:xfrm>
            <a:off x="611981" y="665245"/>
            <a:ext cx="7920038" cy="688975"/>
          </a:xfrm>
        </p:spPr>
        <p:txBody>
          <a:bodyPr/>
          <a:lstStyle/>
          <a:p>
            <a:pPr eaLnBrk="1" hangingPunct="1">
              <a:spcAft>
                <a:spcPts val="300"/>
              </a:spcAft>
            </a:pPr>
            <a:r>
              <a:rPr lang="sl-SI" b="1" dirty="0"/>
              <a:t>NEK</a:t>
            </a:r>
            <a:r>
              <a:rPr lang="en-US" b="1" dirty="0"/>
              <a:t> Safety Upgrade Program NEK response on B.5.b Fukushima </a:t>
            </a:r>
            <a:r>
              <a:rPr lang="en-US" sz="2000" b="1" dirty="0"/>
              <a:t>and</a:t>
            </a:r>
            <a:r>
              <a:rPr lang="en-US" b="1" dirty="0"/>
              <a:t> </a:t>
            </a:r>
            <a:r>
              <a:rPr lang="en-US" b="1" dirty="0" smtClean="0"/>
              <a:t>Stress tests</a:t>
            </a:r>
            <a:endParaRPr lang="sl-SI" b="1" dirty="0"/>
          </a:p>
        </p:txBody>
      </p:sp>
      <p:sp>
        <p:nvSpPr>
          <p:cNvPr id="8" name="Rectangle 6"/>
          <p:cNvSpPr>
            <a:spLocks noGrp="1"/>
          </p:cNvSpPr>
          <p:nvPr>
            <p:ph type="body" idx="4294967295"/>
          </p:nvPr>
        </p:nvSpPr>
        <p:spPr>
          <a:xfrm>
            <a:off x="611188" y="1557338"/>
            <a:ext cx="7524750" cy="4716462"/>
          </a:xfrm>
        </p:spPr>
        <p:txBody>
          <a:bodyPr/>
          <a:lstStyle/>
          <a:p>
            <a:pPr eaLnBrk="1" hangingPunct="1"/>
            <a:r>
              <a:rPr lang="en-GB" b="1" dirty="0" smtClean="0"/>
              <a:t>In response to the Fukushima accident, the SNSA in its decision of 30 May 2011 imposed the so called „stress tests“ on Krško NPP in compliance with ENSREG specification (Special Safety Review):</a:t>
            </a:r>
          </a:p>
          <a:p>
            <a:pPr marL="914400" lvl="2" indent="0">
              <a:buNone/>
            </a:pPr>
            <a:endParaRPr lang="en-GB" dirty="0" smtClean="0"/>
          </a:p>
          <a:p>
            <a:pPr lvl="2"/>
            <a:r>
              <a:rPr lang="en-GB" dirty="0" smtClean="0"/>
              <a:t>Intermediate Report to be completed by 15 August 2011</a:t>
            </a:r>
            <a:r>
              <a:rPr lang="sl-SI" dirty="0" smtClean="0"/>
              <a:t>;</a:t>
            </a:r>
            <a:endParaRPr lang="en-GB" dirty="0" smtClean="0"/>
          </a:p>
          <a:p>
            <a:pPr lvl="2"/>
            <a:r>
              <a:rPr lang="en-GB" dirty="0" smtClean="0"/>
              <a:t>Final Report to be completed by 30 October 2011</a:t>
            </a:r>
            <a:r>
              <a:rPr lang="sl-SI" dirty="0" smtClean="0"/>
              <a:t>;</a:t>
            </a:r>
            <a:endParaRPr lang="en-GB" dirty="0" smtClean="0"/>
          </a:p>
          <a:p>
            <a:pPr marL="914400" lvl="2" indent="0">
              <a:buNone/>
            </a:pPr>
            <a:endParaRPr lang="en-GB" dirty="0" smtClean="0"/>
          </a:p>
          <a:p>
            <a:pPr marL="457200" lvl="1" indent="0">
              <a:buNone/>
            </a:pPr>
            <a:r>
              <a:rPr lang="en-GB" dirty="0" smtClean="0"/>
              <a:t>The final stress test progress report was sent to the SNSA for review; the report was then the subject of international review (ENSREG &amp; EC).</a:t>
            </a:r>
          </a:p>
          <a:p>
            <a:pPr lvl="1" eaLnBrk="1" hangingPunct="1"/>
            <a:endParaRPr lang="en-US" dirty="0" smtClean="0"/>
          </a:p>
        </p:txBody>
      </p:sp>
      <p:sp>
        <p:nvSpPr>
          <p:cNvPr id="9"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823653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noFill/>
          <a:ln>
            <a:miter lim="800000"/>
            <a:headEnd/>
            <a:tailEnd/>
          </a:ln>
        </p:spPr>
        <p:txBody>
          <a:bodyPr/>
          <a:lstStyle/>
          <a:p>
            <a:fld id="{7AA83C8B-81E1-48CD-A51B-B6E687432366}" type="slidenum">
              <a:rPr lang="sl-SI" smtClean="0"/>
              <a:pPr/>
              <a:t>16</a:t>
            </a:fld>
            <a:endParaRPr lang="sl-SI" smtClean="0"/>
          </a:p>
        </p:txBody>
      </p:sp>
      <p:sp>
        <p:nvSpPr>
          <p:cNvPr id="2" name="Title 1"/>
          <p:cNvSpPr>
            <a:spLocks noGrp="1"/>
          </p:cNvSpPr>
          <p:nvPr>
            <p:ph type="title" idx="4294967295"/>
          </p:nvPr>
        </p:nvSpPr>
        <p:spPr>
          <a:xfrm>
            <a:off x="611981" y="665245"/>
            <a:ext cx="7920038" cy="688975"/>
          </a:xfrm>
        </p:spPr>
        <p:txBody>
          <a:bodyPr/>
          <a:lstStyle/>
          <a:p>
            <a:pPr eaLnBrk="1" hangingPunct="1">
              <a:spcAft>
                <a:spcPts val="300"/>
              </a:spcAft>
            </a:pPr>
            <a:r>
              <a:rPr lang="sl-SI" b="1" dirty="0"/>
              <a:t>NEK</a:t>
            </a:r>
            <a:r>
              <a:rPr lang="en-US" b="1" dirty="0"/>
              <a:t> Safety Upgrade Program NEK response on B.5.b Fukushima </a:t>
            </a:r>
            <a:r>
              <a:rPr lang="en-US" sz="2000" b="1" dirty="0"/>
              <a:t>and</a:t>
            </a:r>
            <a:r>
              <a:rPr lang="en-US" b="1" dirty="0"/>
              <a:t> </a:t>
            </a:r>
            <a:r>
              <a:rPr lang="en-US" b="1" dirty="0" smtClean="0"/>
              <a:t>Stress tests</a:t>
            </a:r>
            <a:endParaRPr lang="sl-SI" b="1" dirty="0"/>
          </a:p>
        </p:txBody>
      </p:sp>
      <p:sp>
        <p:nvSpPr>
          <p:cNvPr id="9" name="Rectangle 6"/>
          <p:cNvSpPr>
            <a:spLocks noGrp="1"/>
          </p:cNvSpPr>
          <p:nvPr>
            <p:ph type="body" idx="4294967295"/>
          </p:nvPr>
        </p:nvSpPr>
        <p:spPr>
          <a:xfrm>
            <a:off x="611188" y="1557338"/>
            <a:ext cx="7524750" cy="4716462"/>
          </a:xfrm>
        </p:spPr>
        <p:txBody>
          <a:bodyPr/>
          <a:lstStyle/>
          <a:p>
            <a:pPr marL="57150" indent="0" eaLnBrk="1" hangingPunct="1">
              <a:buFont typeface="Wingdings" pitchFamily="2" charset="2"/>
              <a:buNone/>
            </a:pPr>
            <a:r>
              <a:rPr lang="en-GB" dirty="0" smtClean="0"/>
              <a:t>Within the frame of PSR 1 Program, the Krško plant carried out numerous actions and modifications which are important from the view of extreme offsite events, including:</a:t>
            </a:r>
            <a:endParaRPr lang="sl-SI" dirty="0" smtClean="0"/>
          </a:p>
          <a:p>
            <a:pPr marL="57150" indent="0" eaLnBrk="1" hangingPunct="1">
              <a:buFont typeface="Wingdings" pitchFamily="2" charset="2"/>
              <a:buNone/>
            </a:pPr>
            <a:endParaRPr lang="en-GB" dirty="0" smtClean="0"/>
          </a:p>
          <a:p>
            <a:pPr marL="400050" eaLnBrk="1" hangingPunct="1"/>
            <a:r>
              <a:rPr lang="en-GB" b="1" dirty="0" smtClean="0"/>
              <a:t>Additional onsite power supply – </a:t>
            </a:r>
            <a:r>
              <a:rPr lang="en-GB" dirty="0" smtClean="0"/>
              <a:t>3rd independent DG (project start in 2008)</a:t>
            </a:r>
          </a:p>
          <a:p>
            <a:pPr marL="400050" eaLnBrk="1" hangingPunct="1"/>
            <a:r>
              <a:rPr lang="en-GB" b="1" dirty="0" smtClean="0"/>
              <a:t>Rising the flood protection dykes of the Sava River – </a:t>
            </a:r>
            <a:r>
              <a:rPr lang="en-GB" dirty="0" smtClean="0"/>
              <a:t>upgrading the existing flood protection of the plant – result of Possible Maximum Flood (PMF) Study made in compliance with a new standard (studies made during 2006–2009; start of rising the dykes in 2010)</a:t>
            </a:r>
          </a:p>
          <a:p>
            <a:pPr marL="57150" indent="0" eaLnBrk="1" hangingPunct="1">
              <a:buNone/>
            </a:pPr>
            <a:endParaRPr lang="en-GB" dirty="0" smtClean="0"/>
          </a:p>
        </p:txBody>
      </p:sp>
      <p:sp>
        <p:nvSpPr>
          <p:cNvPr id="8"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3815539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noFill/>
          <a:ln>
            <a:miter lim="800000"/>
            <a:headEnd/>
            <a:tailEnd/>
          </a:ln>
        </p:spPr>
        <p:txBody>
          <a:bodyPr/>
          <a:lstStyle/>
          <a:p>
            <a:fld id="{7AA83C8B-81E1-48CD-A51B-B6E687432366}" type="slidenum">
              <a:rPr lang="sl-SI" smtClean="0"/>
              <a:pPr/>
              <a:t>17</a:t>
            </a:fld>
            <a:endParaRPr lang="sl-SI" smtClean="0"/>
          </a:p>
        </p:txBody>
      </p:sp>
      <p:sp>
        <p:nvSpPr>
          <p:cNvPr id="2" name="Title 1"/>
          <p:cNvSpPr>
            <a:spLocks noGrp="1"/>
          </p:cNvSpPr>
          <p:nvPr>
            <p:ph type="title" idx="4294967295"/>
          </p:nvPr>
        </p:nvSpPr>
        <p:spPr>
          <a:xfrm>
            <a:off x="611981" y="974346"/>
            <a:ext cx="7920038" cy="688975"/>
          </a:xfrm>
        </p:spPr>
        <p:txBody>
          <a:bodyPr/>
          <a:lstStyle/>
          <a:p>
            <a:pPr eaLnBrk="1" hangingPunct="1">
              <a:spcAft>
                <a:spcPts val="300"/>
              </a:spcAft>
            </a:pPr>
            <a:r>
              <a:rPr lang="sl-SI" b="1" dirty="0"/>
              <a:t>NEK</a:t>
            </a:r>
            <a:r>
              <a:rPr lang="en-US" b="1" dirty="0"/>
              <a:t> Safety Upgrade Program NEK response on B.5.b Fukushima </a:t>
            </a:r>
            <a:r>
              <a:rPr lang="en-US" sz="2000" b="1" dirty="0"/>
              <a:t>and</a:t>
            </a:r>
            <a:r>
              <a:rPr lang="en-US" b="1" dirty="0"/>
              <a:t> </a:t>
            </a:r>
            <a:r>
              <a:rPr lang="en-US" b="1" dirty="0" smtClean="0"/>
              <a:t>Stress tests</a:t>
            </a:r>
            <a:endParaRPr lang="sl-SI" b="1" dirty="0"/>
          </a:p>
        </p:txBody>
      </p:sp>
      <p:pic>
        <p:nvPicPr>
          <p:cNvPr id="8" name="Picture 2"/>
          <p:cNvPicPr>
            <a:picLocks noChangeAspect="1"/>
          </p:cNvPicPr>
          <p:nvPr/>
        </p:nvPicPr>
        <p:blipFill>
          <a:blip r:embed="rId3"/>
          <a:srcRect/>
          <a:stretch>
            <a:fillRect/>
          </a:stretch>
        </p:blipFill>
        <p:spPr bwMode="auto">
          <a:xfrm>
            <a:off x="119063" y="3098339"/>
            <a:ext cx="4452937" cy="3336925"/>
          </a:xfrm>
          <a:prstGeom prst="rect">
            <a:avLst/>
          </a:prstGeom>
          <a:noFill/>
          <a:ln w="9525">
            <a:noFill/>
            <a:miter lim="800000"/>
            <a:headEnd/>
            <a:tailEnd/>
          </a:ln>
        </p:spPr>
      </p:pic>
      <p:pic>
        <p:nvPicPr>
          <p:cNvPr id="10" name="Picture 4"/>
          <p:cNvPicPr>
            <a:picLocks noChangeAspect="1"/>
          </p:cNvPicPr>
          <p:nvPr/>
        </p:nvPicPr>
        <p:blipFill>
          <a:blip r:embed="rId4"/>
          <a:srcRect/>
          <a:stretch>
            <a:fillRect/>
          </a:stretch>
        </p:blipFill>
        <p:spPr bwMode="auto">
          <a:xfrm>
            <a:off x="4587875" y="3098339"/>
            <a:ext cx="4452938" cy="3336925"/>
          </a:xfrm>
          <a:prstGeom prst="rect">
            <a:avLst/>
          </a:prstGeom>
          <a:noFill/>
          <a:ln w="9525">
            <a:noFill/>
            <a:miter lim="800000"/>
            <a:headEnd/>
            <a:tailEnd/>
          </a:ln>
        </p:spPr>
      </p:pic>
      <p:pic>
        <p:nvPicPr>
          <p:cNvPr id="11" name="Picture 3"/>
          <p:cNvPicPr>
            <a:picLocks noChangeAspect="1"/>
          </p:cNvPicPr>
          <p:nvPr/>
        </p:nvPicPr>
        <p:blipFill>
          <a:blip r:embed="rId5"/>
          <a:srcRect/>
          <a:stretch>
            <a:fillRect/>
          </a:stretch>
        </p:blipFill>
        <p:spPr bwMode="auto">
          <a:xfrm>
            <a:off x="119063" y="953656"/>
            <a:ext cx="4243387" cy="3181288"/>
          </a:xfrm>
          <a:prstGeom prst="rect">
            <a:avLst/>
          </a:prstGeom>
          <a:noFill/>
          <a:ln w="9525">
            <a:noFill/>
            <a:miter lim="800000"/>
            <a:headEnd/>
            <a:tailEnd/>
          </a:ln>
        </p:spPr>
      </p:pic>
      <p:pic>
        <p:nvPicPr>
          <p:cNvPr id="12" name="Picture 2"/>
          <p:cNvPicPr>
            <a:picLocks noChangeAspect="1"/>
          </p:cNvPicPr>
          <p:nvPr/>
        </p:nvPicPr>
        <p:blipFill>
          <a:blip r:embed="rId6"/>
          <a:srcRect/>
          <a:stretch>
            <a:fillRect/>
          </a:stretch>
        </p:blipFill>
        <p:spPr bwMode="auto">
          <a:xfrm>
            <a:off x="4357226" y="944724"/>
            <a:ext cx="4241646" cy="3179567"/>
          </a:xfrm>
          <a:prstGeom prst="rect">
            <a:avLst/>
          </a:prstGeom>
          <a:noFill/>
          <a:ln w="9525">
            <a:noFill/>
            <a:miter lim="800000"/>
            <a:headEnd/>
            <a:tailEnd/>
          </a:ln>
        </p:spPr>
      </p:pic>
      <p:sp>
        <p:nvSpPr>
          <p:cNvPr id="13"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228436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noFill/>
          <a:ln>
            <a:miter lim="800000"/>
            <a:headEnd/>
            <a:tailEnd/>
          </a:ln>
        </p:spPr>
        <p:txBody>
          <a:bodyPr/>
          <a:lstStyle/>
          <a:p>
            <a:fld id="{7AA83C8B-81E1-48CD-A51B-B6E687432366}" type="slidenum">
              <a:rPr lang="sl-SI" smtClean="0"/>
              <a:pPr/>
              <a:t>18</a:t>
            </a:fld>
            <a:endParaRPr lang="sl-SI" smtClean="0"/>
          </a:p>
        </p:txBody>
      </p:sp>
      <p:pic>
        <p:nvPicPr>
          <p:cNvPr id="8" name="Picture 2" descr="C:\Users\ijunkar\Desktop\Slike VAJE STORE\Slike vozila za gašenje z vodo in peno in RWST priključek\Picture 3741ma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401" y="3528961"/>
            <a:ext cx="4079056" cy="3059603"/>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8" descr="Microsoft Office 2010"/>
          <p:cNvPicPr>
            <a:picLocks noChangeAspect="1"/>
          </p:cNvPicPr>
          <p:nvPr/>
        </p:nvPicPr>
        <p:blipFill>
          <a:blip r:embed="rId4"/>
          <a:srcRect/>
          <a:stretch>
            <a:fillRect/>
          </a:stretch>
        </p:blipFill>
        <p:spPr bwMode="auto">
          <a:xfrm>
            <a:off x="547559" y="3716338"/>
            <a:ext cx="4057650" cy="2832100"/>
          </a:xfrm>
          <a:prstGeom prst="rect">
            <a:avLst/>
          </a:prstGeom>
          <a:noFill/>
          <a:ln w="9525">
            <a:noFill/>
            <a:miter lim="800000"/>
            <a:headEnd/>
            <a:tailEnd/>
          </a:ln>
        </p:spPr>
      </p:pic>
      <p:pic>
        <p:nvPicPr>
          <p:cNvPr id="13" name="Picture 1"/>
          <p:cNvPicPr>
            <a:picLocks noChangeAspect="1"/>
          </p:cNvPicPr>
          <p:nvPr/>
        </p:nvPicPr>
        <p:blipFill>
          <a:blip r:embed="rId5"/>
          <a:srcRect/>
          <a:stretch>
            <a:fillRect/>
          </a:stretch>
        </p:blipFill>
        <p:spPr bwMode="auto">
          <a:xfrm>
            <a:off x="240624" y="1281649"/>
            <a:ext cx="3168524" cy="2376000"/>
          </a:xfrm>
          <a:prstGeom prst="rect">
            <a:avLst/>
          </a:prstGeom>
          <a:noFill/>
          <a:ln w="9525">
            <a:noFill/>
            <a:miter lim="800000"/>
            <a:headEnd/>
            <a:tailEnd/>
          </a:ln>
        </p:spPr>
      </p:pic>
      <p:pic>
        <p:nvPicPr>
          <p:cNvPr id="14" name="Slika 5"/>
          <p:cNvPicPr>
            <a:picLocks noChangeAspect="1"/>
          </p:cNvPicPr>
          <p:nvPr/>
        </p:nvPicPr>
        <p:blipFill>
          <a:blip r:embed="rId6"/>
          <a:srcRect/>
          <a:stretch>
            <a:fillRect/>
          </a:stretch>
        </p:blipFill>
        <p:spPr bwMode="auto">
          <a:xfrm>
            <a:off x="5739494" y="1271548"/>
            <a:ext cx="3161310" cy="2376000"/>
          </a:xfrm>
          <a:prstGeom prst="rect">
            <a:avLst/>
          </a:prstGeom>
          <a:noFill/>
          <a:ln w="9525">
            <a:noFill/>
            <a:miter lim="800000"/>
            <a:headEnd/>
            <a:tailEnd/>
          </a:ln>
        </p:spPr>
      </p:pic>
      <p:pic>
        <p:nvPicPr>
          <p:cNvPr id="15" name="Picture 4"/>
          <p:cNvPicPr>
            <a:picLocks noChangeAspect="1"/>
          </p:cNvPicPr>
          <p:nvPr/>
        </p:nvPicPr>
        <p:blipFill>
          <a:blip r:embed="rId7"/>
          <a:srcRect/>
          <a:stretch>
            <a:fillRect/>
          </a:stretch>
        </p:blipFill>
        <p:spPr bwMode="auto">
          <a:xfrm>
            <a:off x="3420123" y="1340338"/>
            <a:ext cx="2319371" cy="2376000"/>
          </a:xfrm>
          <a:prstGeom prst="rect">
            <a:avLst/>
          </a:prstGeom>
          <a:noFill/>
          <a:ln w="9525">
            <a:noFill/>
            <a:miter lim="800000"/>
            <a:headEnd/>
            <a:tailEnd/>
          </a:ln>
        </p:spPr>
      </p:pic>
      <p:sp>
        <p:nvSpPr>
          <p:cNvPr id="16" name="Title 1"/>
          <p:cNvSpPr>
            <a:spLocks noGrp="1"/>
          </p:cNvSpPr>
          <p:nvPr>
            <p:ph type="title" idx="4294967295"/>
          </p:nvPr>
        </p:nvSpPr>
        <p:spPr>
          <a:xfrm>
            <a:off x="619789" y="651363"/>
            <a:ext cx="7920038" cy="688975"/>
          </a:xfrm>
        </p:spPr>
        <p:txBody>
          <a:bodyPr/>
          <a:lstStyle/>
          <a:p>
            <a:pPr eaLnBrk="1" hangingPunct="1">
              <a:defRPr/>
            </a:pPr>
            <a:r>
              <a:rPr lang="en-GB" sz="2300" b="1" dirty="0" smtClean="0">
                <a:effectLst>
                  <a:outerShdw blurRad="38100" dist="38100" dir="2700000" algn="tl">
                    <a:srgbClr val="C0C0C0"/>
                  </a:outerShdw>
                </a:effectLst>
              </a:rPr>
              <a:t>Mobile equipment: pumping stations, vehicles, Instrument Air (IA) compressors</a:t>
            </a:r>
          </a:p>
        </p:txBody>
      </p:sp>
      <p:sp>
        <p:nvSpPr>
          <p:cNvPr id="11"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580372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noFill/>
          <a:ln>
            <a:miter lim="800000"/>
            <a:headEnd/>
            <a:tailEnd/>
          </a:ln>
        </p:spPr>
        <p:txBody>
          <a:bodyPr/>
          <a:lstStyle/>
          <a:p>
            <a:fld id="{7AA83C8B-81E1-48CD-A51B-B6E687432366}" type="slidenum">
              <a:rPr lang="sl-SI" smtClean="0"/>
              <a:pPr/>
              <a:t>19</a:t>
            </a:fld>
            <a:endParaRPr lang="sl-SI" smtClean="0"/>
          </a:p>
        </p:txBody>
      </p:sp>
      <p:sp>
        <p:nvSpPr>
          <p:cNvPr id="11" name="Title 1"/>
          <p:cNvSpPr>
            <a:spLocks noGrp="1"/>
          </p:cNvSpPr>
          <p:nvPr>
            <p:ph type="title" idx="4294967295"/>
          </p:nvPr>
        </p:nvSpPr>
        <p:spPr>
          <a:xfrm>
            <a:off x="719572" y="800708"/>
            <a:ext cx="7920038" cy="688975"/>
          </a:xfrm>
        </p:spPr>
        <p:txBody>
          <a:bodyPr/>
          <a:lstStyle/>
          <a:p>
            <a:pPr eaLnBrk="1" hangingPunct="1">
              <a:defRPr/>
            </a:pPr>
            <a:r>
              <a:rPr lang="en-GB" b="1" dirty="0" smtClean="0">
                <a:effectLst>
                  <a:outerShdw blurRad="38100" dist="38100" dir="2700000" algn="tl">
                    <a:srgbClr val="C0C0C0"/>
                  </a:outerShdw>
                </a:effectLst>
              </a:rPr>
              <a:t>Mobile equipment: power supply sources</a:t>
            </a:r>
          </a:p>
        </p:txBody>
      </p:sp>
      <p:pic>
        <p:nvPicPr>
          <p:cNvPr id="17" name="Ograda vsebine 6" descr="Microsoft Office 2010"/>
          <p:cNvPicPr>
            <a:picLocks noGrp="1" noChangeAspect="1"/>
          </p:cNvPicPr>
          <p:nvPr>
            <p:ph idx="1"/>
          </p:nvPr>
        </p:nvPicPr>
        <p:blipFill>
          <a:blip r:embed="rId3"/>
          <a:srcRect/>
          <a:stretch>
            <a:fillRect/>
          </a:stretch>
        </p:blipFill>
        <p:spPr>
          <a:xfrm>
            <a:off x="395536" y="1592796"/>
            <a:ext cx="4657725" cy="3529012"/>
          </a:xfrm>
        </p:spPr>
      </p:pic>
      <p:pic>
        <p:nvPicPr>
          <p:cNvPr id="18" name="Slika 7" descr="Microsoft Office 2010"/>
          <p:cNvPicPr>
            <a:picLocks noChangeAspect="1"/>
          </p:cNvPicPr>
          <p:nvPr/>
        </p:nvPicPr>
        <p:blipFill>
          <a:blip r:embed="rId4"/>
          <a:srcRect/>
          <a:stretch>
            <a:fillRect/>
          </a:stretch>
        </p:blipFill>
        <p:spPr bwMode="auto">
          <a:xfrm>
            <a:off x="4427538" y="3157538"/>
            <a:ext cx="4389437" cy="3295650"/>
          </a:xfrm>
          <a:prstGeom prst="rect">
            <a:avLst/>
          </a:prstGeom>
          <a:noFill/>
          <a:ln w="9525">
            <a:noFill/>
            <a:miter lim="800000"/>
            <a:headEnd/>
            <a:tailEnd/>
          </a:ln>
        </p:spPr>
      </p:pic>
      <p:sp>
        <p:nvSpPr>
          <p:cNvPr id="8"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3475163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p:cNvSpPr>
          <p:nvPr>
            <p:ph type="title"/>
          </p:nvPr>
        </p:nvSpPr>
        <p:spPr/>
        <p:txBody>
          <a:bodyPr/>
          <a:lstStyle/>
          <a:p>
            <a:r>
              <a:rPr lang="sl-SI" dirty="0" smtClean="0"/>
              <a:t>TOPICS:</a:t>
            </a:r>
            <a:endParaRPr lang="en-US" dirty="0" smtClean="0"/>
          </a:p>
        </p:txBody>
      </p:sp>
      <p:sp>
        <p:nvSpPr>
          <p:cNvPr id="5" name="Content Placeholder 4"/>
          <p:cNvSpPr>
            <a:spLocks noGrp="1"/>
          </p:cNvSpPr>
          <p:nvPr>
            <p:ph idx="1"/>
          </p:nvPr>
        </p:nvSpPr>
        <p:spPr/>
        <p:txBody>
          <a:bodyPr/>
          <a:lstStyle/>
          <a:p>
            <a:r>
              <a:rPr lang="en-US" sz="2400" b="1" smtClean="0"/>
              <a:t>General plant data</a:t>
            </a:r>
          </a:p>
          <a:p>
            <a:r>
              <a:rPr lang="en-US" sz="2400" b="1" smtClean="0"/>
              <a:t>Nuclear Safety</a:t>
            </a:r>
          </a:p>
          <a:p>
            <a:r>
              <a:rPr lang="en-US" sz="2400" b="1" smtClean="0"/>
              <a:t>Emergency Preparedness</a:t>
            </a:r>
          </a:p>
          <a:p>
            <a:r>
              <a:rPr lang="en-US" sz="2400" b="1" smtClean="0"/>
              <a:t>Conclusions</a:t>
            </a:r>
            <a:endParaRPr lang="en-US" sz="2400" b="1"/>
          </a:p>
        </p:txBody>
      </p:sp>
      <p:sp>
        <p:nvSpPr>
          <p:cNvPr id="6147" name="Rectangle 34"/>
          <p:cNvSpPr>
            <a:spLocks noGrp="1" noChangeArrowheads="1"/>
          </p:cNvSpPr>
          <p:nvPr>
            <p:ph type="sldNum" sz="quarter" idx="13"/>
          </p:nvPr>
        </p:nvSpPr>
        <p:spPr>
          <a:noFill/>
          <a:ln>
            <a:miter lim="800000"/>
            <a:headEnd/>
            <a:tailEnd/>
          </a:ln>
        </p:spPr>
        <p:txBody>
          <a:bodyPr anchor="ctr"/>
          <a:lstStyle/>
          <a:p>
            <a:pPr eaLnBrk="1" hangingPunct="1"/>
            <a:fld id="{15F2831F-D6C9-480A-BC4A-BAA6D26386DE}" type="slidenum">
              <a:rPr lang="sl-SI"/>
              <a:pPr eaLnBrk="1" hangingPunct="1"/>
              <a:t>2</a:t>
            </a:fld>
            <a:endParaRPr lang="sl-SI" dirty="0"/>
          </a:p>
        </p:txBody>
      </p:sp>
      <p:sp>
        <p:nvSpPr>
          <p:cNvPr id="6150" name="Rectangle 5"/>
          <p:cNvSpPr>
            <a:spLocks noChangeArrowheads="1"/>
          </p:cNvSpPr>
          <p:nvPr/>
        </p:nvSpPr>
        <p:spPr bwMode="auto">
          <a:xfrm>
            <a:off x="4479925" y="3260725"/>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342900" indent="-342900" eaLnBrk="1" hangingPunct="1">
              <a:lnSpc>
                <a:spcPct val="100000"/>
              </a:lnSpc>
              <a:spcBef>
                <a:spcPct val="0"/>
              </a:spcBef>
              <a:buFontTx/>
              <a:buNone/>
              <a:tabLst>
                <a:tab pos="0" algn="l"/>
              </a:tabLst>
            </a:pPr>
            <a:endParaRPr lang="en-US" sz="1600">
              <a:solidFill>
                <a:srgbClr val="FFFF00"/>
              </a:solidFill>
            </a:endParaRPr>
          </a:p>
        </p:txBody>
      </p:sp>
      <p:sp>
        <p:nvSpPr>
          <p:cNvPr id="6151" name="Text Placeholder 3"/>
          <p:cNvSpPr>
            <a:spLocks/>
          </p:cNvSpPr>
          <p:nvPr/>
        </p:nvSpPr>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2000" anchor="ctr"/>
          <a:lstStyle/>
          <a:p>
            <a:pPr eaLnBrk="1" hangingPunct="1">
              <a:lnSpc>
                <a:spcPct val="100000"/>
              </a:lnSpc>
              <a:spcBef>
                <a:spcPct val="0"/>
              </a:spcBef>
              <a:buFontTx/>
              <a:buNone/>
            </a:pPr>
            <a:r>
              <a:rPr lang="sl-SI" sz="1600" dirty="0" smtClean="0">
                <a:solidFill>
                  <a:srgbClr val="FFFFFF"/>
                </a:solidFill>
              </a:rPr>
              <a:t>SCOPE</a:t>
            </a:r>
            <a:endParaRPr lang="en-US" sz="16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noFill/>
          <a:ln>
            <a:miter lim="800000"/>
            <a:headEnd/>
            <a:tailEnd/>
          </a:ln>
        </p:spPr>
        <p:txBody>
          <a:bodyPr/>
          <a:lstStyle/>
          <a:p>
            <a:fld id="{7AA83C8B-81E1-48CD-A51B-B6E687432366}" type="slidenum">
              <a:rPr lang="sl-SI" smtClean="0"/>
              <a:pPr/>
              <a:t>20</a:t>
            </a:fld>
            <a:endParaRPr lang="sl-SI" smtClean="0"/>
          </a:p>
        </p:txBody>
      </p:sp>
      <p:sp>
        <p:nvSpPr>
          <p:cNvPr id="2" name="Content Placeholder 1"/>
          <p:cNvSpPr>
            <a:spLocks noGrp="1"/>
          </p:cNvSpPr>
          <p:nvPr>
            <p:ph idx="1"/>
          </p:nvPr>
        </p:nvSpPr>
        <p:spPr>
          <a:xfrm>
            <a:off x="683568" y="1952836"/>
            <a:ext cx="7931150" cy="4176464"/>
          </a:xfrm>
        </p:spPr>
        <p:txBody>
          <a:bodyPr/>
          <a:lstStyle/>
          <a:p>
            <a:pPr>
              <a:lnSpc>
                <a:spcPct val="90000"/>
              </a:lnSpc>
              <a:buNone/>
            </a:pPr>
            <a:r>
              <a:rPr lang="en-US" dirty="0" smtClean="0"/>
              <a:t>NEK performed </a:t>
            </a:r>
            <a:r>
              <a:rPr lang="en-US" b="1" dirty="0" smtClean="0"/>
              <a:t>plant response analysis</a:t>
            </a:r>
            <a:r>
              <a:rPr lang="en-US" dirty="0" smtClean="0"/>
              <a:t>, </a:t>
            </a:r>
            <a:r>
              <a:rPr lang="en-US" b="1" dirty="0" smtClean="0"/>
              <a:t>external/natural event margins which lead to „cliff edge“ effect</a:t>
            </a:r>
            <a:r>
              <a:rPr lang="en-US" dirty="0" smtClean="0"/>
              <a:t> (fuel damage) on several areas:</a:t>
            </a:r>
          </a:p>
          <a:p>
            <a:pPr>
              <a:lnSpc>
                <a:spcPct val="90000"/>
              </a:lnSpc>
              <a:buFont typeface="Arial" pitchFamily="34" charset="0"/>
              <a:buChar char="•"/>
            </a:pPr>
            <a:r>
              <a:rPr lang="en-US" b="1" dirty="0" smtClean="0"/>
              <a:t>Earthquake, </a:t>
            </a:r>
            <a:endParaRPr lang="en-US" sz="1600" b="1" dirty="0" smtClean="0"/>
          </a:p>
          <a:p>
            <a:pPr>
              <a:lnSpc>
                <a:spcPct val="90000"/>
              </a:lnSpc>
              <a:buFont typeface="Arial" pitchFamily="34" charset="0"/>
              <a:buChar char="•"/>
            </a:pPr>
            <a:r>
              <a:rPr lang="en-US" b="1" dirty="0" smtClean="0"/>
              <a:t>Flooding,</a:t>
            </a:r>
          </a:p>
          <a:p>
            <a:pPr>
              <a:lnSpc>
                <a:spcPct val="90000"/>
              </a:lnSpc>
              <a:buFont typeface="Arial" pitchFamily="34" charset="0"/>
              <a:buChar char="•"/>
            </a:pPr>
            <a:r>
              <a:rPr lang="en-US" b="1" dirty="0" smtClean="0"/>
              <a:t>Extreme weather conditions,</a:t>
            </a:r>
          </a:p>
          <a:p>
            <a:pPr>
              <a:lnSpc>
                <a:spcPct val="90000"/>
              </a:lnSpc>
              <a:buFont typeface="Arial" pitchFamily="34" charset="0"/>
              <a:buChar char="•"/>
            </a:pPr>
            <a:r>
              <a:rPr lang="en-US" b="1" dirty="0" smtClean="0"/>
              <a:t>Loss of all offsite and onsite power supply,</a:t>
            </a:r>
          </a:p>
          <a:p>
            <a:pPr>
              <a:lnSpc>
                <a:spcPct val="90000"/>
              </a:lnSpc>
              <a:buFont typeface="Arial" pitchFamily="34" charset="0"/>
              <a:buChar char="•"/>
            </a:pPr>
            <a:r>
              <a:rPr lang="en-US" b="1" dirty="0" smtClean="0"/>
              <a:t>Loss of access to Ultimate Heat Sink (UHS),</a:t>
            </a:r>
          </a:p>
          <a:p>
            <a:pPr>
              <a:lnSpc>
                <a:spcPct val="90000"/>
              </a:lnSpc>
              <a:buFont typeface="Arial" pitchFamily="34" charset="0"/>
              <a:buChar char="•"/>
            </a:pPr>
            <a:r>
              <a:rPr lang="en-US" b="1" dirty="0" smtClean="0"/>
              <a:t>Severe Accident Management System – core melt (organization, procedures, equipment etc.).</a:t>
            </a:r>
          </a:p>
        </p:txBody>
      </p:sp>
      <p:sp>
        <p:nvSpPr>
          <p:cNvPr id="9" name="Title 1"/>
          <p:cNvSpPr>
            <a:spLocks noGrp="1"/>
          </p:cNvSpPr>
          <p:nvPr>
            <p:ph type="title" idx="4294967295"/>
          </p:nvPr>
        </p:nvSpPr>
        <p:spPr>
          <a:xfrm>
            <a:off x="611560" y="836712"/>
            <a:ext cx="7920038" cy="688975"/>
          </a:xfrm>
        </p:spPr>
        <p:txBody>
          <a:bodyPr/>
          <a:lstStyle/>
          <a:p>
            <a:pPr eaLnBrk="1" hangingPunct="1">
              <a:spcAft>
                <a:spcPts val="300"/>
              </a:spcAft>
            </a:pPr>
            <a:r>
              <a:rPr lang="sl-SI" b="1" dirty="0"/>
              <a:t>NEK</a:t>
            </a:r>
            <a:r>
              <a:rPr lang="en-US" b="1" dirty="0"/>
              <a:t> Safety Upgrade Program NEK response on B.5.b Fukushima </a:t>
            </a:r>
            <a:r>
              <a:rPr lang="en-US" sz="2000" b="1" dirty="0"/>
              <a:t>and</a:t>
            </a:r>
            <a:r>
              <a:rPr lang="en-US" b="1" dirty="0"/>
              <a:t> </a:t>
            </a:r>
            <a:r>
              <a:rPr lang="en-US" b="1" dirty="0" smtClean="0"/>
              <a:t>Stress tests</a:t>
            </a:r>
            <a:endParaRPr lang="sl-SI" b="1" dirty="0"/>
          </a:p>
        </p:txBody>
      </p:sp>
      <p:sp>
        <p:nvSpPr>
          <p:cNvPr id="8"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3261977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p:cNvSpPr>
            <a:spLocks noGrp="1" noChangeArrowheads="1"/>
          </p:cNvSpPr>
          <p:nvPr>
            <p:ph type="ftr" sz="quarter" idx="12"/>
          </p:nvPr>
        </p:nvSpPr>
        <p:spPr>
          <a:noFill/>
          <a:ln>
            <a:miter lim="800000"/>
            <a:headEnd/>
            <a:tailEnd/>
          </a:ln>
        </p:spPr>
        <p:txBody>
          <a:bodyPr/>
          <a:lstStyle/>
          <a:p>
            <a:r>
              <a:rPr lang="sl-SI" smtClean="0"/>
              <a:t>www.nek.si, Vrbina 12, 8270 Krško </a:t>
            </a:r>
          </a:p>
        </p:txBody>
      </p:sp>
      <p:sp>
        <p:nvSpPr>
          <p:cNvPr id="15362" name="Rectangle 34"/>
          <p:cNvSpPr>
            <a:spLocks noGrp="1" noChangeArrowheads="1"/>
          </p:cNvSpPr>
          <p:nvPr>
            <p:ph type="sldNum" sz="quarter" idx="13"/>
          </p:nvPr>
        </p:nvSpPr>
        <p:spPr>
          <a:xfrm>
            <a:off x="7272300" y="6516021"/>
            <a:ext cx="1304925" cy="333375"/>
          </a:xfrm>
          <a:noFill/>
          <a:ln>
            <a:miter lim="800000"/>
            <a:headEnd/>
            <a:tailEnd/>
          </a:ln>
        </p:spPr>
        <p:txBody>
          <a:bodyPr/>
          <a:lstStyle/>
          <a:p>
            <a:fld id="{7AA83C8B-81E1-48CD-A51B-B6E687432366}" type="slidenum">
              <a:rPr lang="sl-SI" smtClean="0"/>
              <a:pPr/>
              <a:t>21</a:t>
            </a:fld>
            <a:endParaRPr lang="sl-SI" smtClean="0"/>
          </a:p>
        </p:txBody>
      </p:sp>
      <p:sp>
        <p:nvSpPr>
          <p:cNvPr id="2" name="Content Placeholder 1"/>
          <p:cNvSpPr>
            <a:spLocks noGrp="1"/>
          </p:cNvSpPr>
          <p:nvPr>
            <p:ph idx="1"/>
          </p:nvPr>
        </p:nvSpPr>
        <p:spPr/>
        <p:txBody>
          <a:bodyPr/>
          <a:lstStyle/>
          <a:p>
            <a:pPr algn="just">
              <a:lnSpc>
                <a:spcPct val="80000"/>
              </a:lnSpc>
              <a:spcBef>
                <a:spcPct val="50000"/>
              </a:spcBef>
            </a:pPr>
            <a:r>
              <a:rPr lang="en-US" sz="1600" dirty="0" smtClean="0"/>
              <a:t>During Special Safety Review (i.e. stress tests) the SNSA at the beginning of September 2011 and prior to the decision of the PLEX required from the plant to carry out analyses, complete them by 15 January 2012 and prepare the </a:t>
            </a:r>
            <a:r>
              <a:rPr lang="en-US" sz="1600" b="1" dirty="0" smtClean="0"/>
              <a:t>Safety Upgrade Program (SUP) of the Krško NPP</a:t>
            </a:r>
            <a:r>
              <a:rPr lang="en-US" sz="1600" dirty="0" smtClean="0"/>
              <a:t> to be reviewed an approved by the SNSA.</a:t>
            </a:r>
          </a:p>
          <a:p>
            <a:pPr algn="just">
              <a:lnSpc>
                <a:spcPct val="80000"/>
              </a:lnSpc>
              <a:spcBef>
                <a:spcPct val="50000"/>
              </a:spcBef>
            </a:pPr>
            <a:r>
              <a:rPr lang="en-US" sz="1600" dirty="0" smtClean="0"/>
              <a:t>In accordance with the requirement, the Krško NPP submitted SUP to the SNSA together with the expert opinion of the authorized institution.</a:t>
            </a:r>
          </a:p>
          <a:p>
            <a:pPr algn="just">
              <a:lnSpc>
                <a:spcPct val="80000"/>
              </a:lnSpc>
              <a:spcBef>
                <a:spcPct val="50000"/>
              </a:spcBef>
            </a:pPr>
            <a:r>
              <a:rPr lang="en-US" sz="1600" b="1" dirty="0" smtClean="0"/>
              <a:t>The SNSA approved SUP in February 2012</a:t>
            </a:r>
          </a:p>
          <a:p>
            <a:pPr algn="just">
              <a:lnSpc>
                <a:spcPct val="80000"/>
              </a:lnSpc>
              <a:spcBef>
                <a:spcPct val="50000"/>
              </a:spcBef>
            </a:pPr>
            <a:r>
              <a:rPr lang="en-US" sz="1600" b="1" dirty="0" smtClean="0"/>
              <a:t>The SUP consists of the following modifications that will be implemented from 2012-2016:</a:t>
            </a:r>
          </a:p>
          <a:p>
            <a:pPr lvl="1" algn="just">
              <a:lnSpc>
                <a:spcPct val="80000"/>
              </a:lnSpc>
              <a:spcBef>
                <a:spcPct val="50000"/>
              </a:spcBef>
            </a:pPr>
            <a:r>
              <a:rPr lang="en-US" sz="1400" dirty="0" smtClean="0"/>
              <a:t>Safety Upgrade – injection into RCS &amp; CI (SU-SI/CI)</a:t>
            </a:r>
          </a:p>
          <a:p>
            <a:pPr lvl="1" algn="just">
              <a:lnSpc>
                <a:spcPct val="80000"/>
              </a:lnSpc>
              <a:spcBef>
                <a:spcPct val="50000"/>
              </a:spcBef>
            </a:pPr>
            <a:r>
              <a:rPr lang="en-US" sz="1400" dirty="0" smtClean="0"/>
              <a:t>Safety Upgrade – injection into SG (SU-AF)</a:t>
            </a:r>
          </a:p>
          <a:p>
            <a:pPr lvl="1" algn="just">
              <a:lnSpc>
                <a:spcPct val="80000"/>
              </a:lnSpc>
              <a:spcBef>
                <a:spcPct val="50000"/>
              </a:spcBef>
            </a:pPr>
            <a:r>
              <a:rPr lang="en-US" sz="1400" dirty="0" smtClean="0"/>
              <a:t>Safety Upgrade – additional Ultimate Heat Sink (SU-AUHS)</a:t>
            </a:r>
          </a:p>
          <a:p>
            <a:pPr lvl="1" algn="just">
              <a:lnSpc>
                <a:spcPct val="80000"/>
              </a:lnSpc>
              <a:spcBef>
                <a:spcPct val="50000"/>
              </a:spcBef>
            </a:pPr>
            <a:r>
              <a:rPr lang="en-US" sz="1400" dirty="0" smtClean="0"/>
              <a:t>Safety Upgrade – containment integrity – pressure &amp; hydrogen control (SU-CFVS)</a:t>
            </a:r>
          </a:p>
          <a:p>
            <a:pPr lvl="1" algn="just">
              <a:lnSpc>
                <a:spcPct val="80000"/>
              </a:lnSpc>
              <a:spcBef>
                <a:spcPct val="50000"/>
              </a:spcBef>
            </a:pPr>
            <a:r>
              <a:rPr lang="en-US" sz="1400" dirty="0" smtClean="0"/>
              <a:t>Safety Upgrade – Emergency Control Room (SE-ECR)</a:t>
            </a:r>
          </a:p>
          <a:p>
            <a:pPr lvl="1" algn="just">
              <a:lnSpc>
                <a:spcPct val="80000"/>
              </a:lnSpc>
              <a:spcBef>
                <a:spcPct val="50000"/>
              </a:spcBef>
            </a:pPr>
            <a:r>
              <a:rPr lang="en-US" sz="1400" dirty="0" smtClean="0"/>
              <a:t>Safety Upgrade – Spent Fuel Pit cooling</a:t>
            </a:r>
          </a:p>
          <a:p>
            <a:pPr lvl="1" algn="just">
              <a:lnSpc>
                <a:spcPct val="80000"/>
              </a:lnSpc>
              <a:spcBef>
                <a:spcPct val="50000"/>
              </a:spcBef>
            </a:pPr>
            <a:r>
              <a:rPr lang="en-US" sz="1400" dirty="0" smtClean="0"/>
              <a:t>Safety Upgrade – Technical Support Centre upgrade &amp; flood protection of objects</a:t>
            </a:r>
          </a:p>
          <a:p>
            <a:pPr lvl="1" algn="just">
              <a:lnSpc>
                <a:spcPct val="80000"/>
              </a:lnSpc>
              <a:spcBef>
                <a:spcPct val="50000"/>
              </a:spcBef>
            </a:pPr>
            <a:r>
              <a:rPr lang="en-US" sz="1400" dirty="0" smtClean="0"/>
              <a:t>Safety Upgrade – improvement of AC/DC supply sources</a:t>
            </a:r>
          </a:p>
          <a:p>
            <a:pPr algn="just">
              <a:lnSpc>
                <a:spcPct val="80000"/>
              </a:lnSpc>
              <a:spcBef>
                <a:spcPct val="50000"/>
              </a:spcBef>
            </a:pPr>
            <a:endParaRPr lang="en-US" sz="1200" dirty="0"/>
          </a:p>
        </p:txBody>
      </p:sp>
      <p:sp>
        <p:nvSpPr>
          <p:cNvPr id="9" name="Title 1"/>
          <p:cNvSpPr>
            <a:spLocks noGrp="1"/>
          </p:cNvSpPr>
          <p:nvPr>
            <p:ph type="title" idx="4294967295"/>
          </p:nvPr>
        </p:nvSpPr>
        <p:spPr>
          <a:xfrm>
            <a:off x="647564" y="650699"/>
            <a:ext cx="7920038" cy="688975"/>
          </a:xfrm>
        </p:spPr>
        <p:txBody>
          <a:bodyPr/>
          <a:lstStyle/>
          <a:p>
            <a:pPr eaLnBrk="1" hangingPunct="1">
              <a:spcAft>
                <a:spcPts val="300"/>
              </a:spcAft>
            </a:pPr>
            <a:r>
              <a:rPr lang="sl-SI" sz="2000" b="1" dirty="0"/>
              <a:t>NEK</a:t>
            </a:r>
            <a:r>
              <a:rPr lang="en-US" sz="2000" b="1" dirty="0"/>
              <a:t> Safety Upgrade Program NEK response on B.5.b Fukushima </a:t>
            </a:r>
            <a:r>
              <a:rPr lang="en-US" sz="1800" b="1" dirty="0"/>
              <a:t>and</a:t>
            </a:r>
            <a:r>
              <a:rPr lang="en-US" sz="2000" b="1" dirty="0"/>
              <a:t> </a:t>
            </a:r>
            <a:r>
              <a:rPr lang="en-US" sz="2000" b="1" dirty="0" smtClean="0"/>
              <a:t>Stress tests</a:t>
            </a:r>
            <a:endParaRPr lang="sl-SI" sz="2000" b="1" dirty="0"/>
          </a:p>
        </p:txBody>
      </p:sp>
      <p:sp>
        <p:nvSpPr>
          <p:cNvPr id="8"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 – recent terrorist and industry events</a:t>
            </a:r>
          </a:p>
        </p:txBody>
      </p:sp>
    </p:spTree>
    <p:extLst>
      <p:ext uri="{BB962C8B-B14F-4D97-AF65-F5344CB8AC3E}">
        <p14:creationId xmlns:p14="http://schemas.microsoft.com/office/powerpoint/2010/main" val="3167509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Emergency Classification</a:t>
            </a:r>
            <a:endParaRPr lang="en-US"/>
          </a:p>
        </p:txBody>
      </p:sp>
      <p:sp>
        <p:nvSpPr>
          <p:cNvPr id="30723" name="Rectangle 34"/>
          <p:cNvSpPr>
            <a:spLocks noGrp="1" noChangeArrowheads="1"/>
          </p:cNvSpPr>
          <p:nvPr>
            <p:ph type="sldNum" sz="quarter" idx="13"/>
          </p:nvPr>
        </p:nvSpPr>
        <p:spPr>
          <a:noFill/>
          <a:ln>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fld id="{BB72ED8D-19EF-45B3-B8CE-939D6C1676EA}" type="slidenum">
              <a:rPr lang="sl-SI"/>
              <a:pPr/>
              <a:t>22</a:t>
            </a:fld>
            <a:endParaRPr lang="sl-SI"/>
          </a:p>
        </p:txBody>
      </p:sp>
      <p:sp>
        <p:nvSpPr>
          <p:cNvPr id="16"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Emergency Preparedness</a:t>
            </a:r>
          </a:p>
        </p:txBody>
      </p:sp>
      <p:sp>
        <p:nvSpPr>
          <p:cNvPr id="18" name="Rectangle 5"/>
          <p:cNvSpPr>
            <a:spLocks noChangeArrowheads="1"/>
          </p:cNvSpPr>
          <p:nvPr/>
        </p:nvSpPr>
        <p:spPr bwMode="auto">
          <a:xfrm>
            <a:off x="115938" y="4692650"/>
            <a:ext cx="4464050" cy="1655762"/>
          </a:xfrm>
          <a:prstGeom prst="rect">
            <a:avLst/>
          </a:prstGeom>
          <a:solidFill>
            <a:schemeClr val="accent1">
              <a:lumMod val="20000"/>
              <a:lumOff val="80000"/>
            </a:schemeClr>
          </a:solidFill>
          <a:ln w="9525">
            <a:solidFill>
              <a:schemeClr val="tx1"/>
            </a:solidFill>
            <a:miter lim="800000"/>
            <a:headEnd/>
            <a:tailEnd/>
          </a:ln>
          <a:effectLst/>
        </p:spPr>
        <p:txBody>
          <a:bodyPr anchor="ctr"/>
          <a:lstStyle/>
          <a:p>
            <a:pPr eaLnBrk="0" hangingPunct="0"/>
            <a:r>
              <a:rPr lang="sl-SI" sz="1400" b="1" dirty="0"/>
              <a:t>- </a:t>
            </a:r>
            <a:r>
              <a:rPr lang="sl-SI" sz="1200" b="1" dirty="0"/>
              <a:t>LEVEL OF RADIOACITVITY RELEASE,</a:t>
            </a:r>
          </a:p>
          <a:p>
            <a:pPr eaLnBrk="0" hangingPunct="0"/>
            <a:r>
              <a:rPr lang="sl-SI" sz="1200" b="1" dirty="0"/>
              <a:t>- CORE DAMAGE STATUS,</a:t>
            </a:r>
          </a:p>
          <a:p>
            <a:pPr eaLnBrk="0" hangingPunct="0"/>
            <a:r>
              <a:rPr lang="sl-SI" sz="1200" b="1" dirty="0"/>
              <a:t>- ANOMALIES AND FAILURES IN TECHNICAL  PROCESS,</a:t>
            </a:r>
          </a:p>
          <a:p>
            <a:pPr eaLnBrk="0" hangingPunct="0"/>
            <a:r>
              <a:rPr lang="sl-SI" sz="1200" b="1" dirty="0"/>
              <a:t>- POWER SUPPLY PROBLEMS,</a:t>
            </a:r>
          </a:p>
          <a:p>
            <a:pPr eaLnBrk="0" hangingPunct="0"/>
            <a:r>
              <a:rPr lang="sl-SI" sz="1200" b="1" dirty="0"/>
              <a:t>- FIRE,</a:t>
            </a:r>
          </a:p>
          <a:p>
            <a:pPr eaLnBrk="0" hangingPunct="0"/>
            <a:r>
              <a:rPr lang="sl-SI" sz="1200" b="1" dirty="0">
                <a:latin typeface="Helvetica Condensed" pitchFamily="34" charset="0"/>
              </a:rPr>
              <a:t>- </a:t>
            </a:r>
            <a:r>
              <a:rPr lang="sl-SI" sz="1200" b="1" dirty="0"/>
              <a:t>NATURAL EVENTS: </a:t>
            </a:r>
          </a:p>
          <a:p>
            <a:pPr eaLnBrk="0" hangingPunct="0"/>
            <a:r>
              <a:rPr lang="sl-SI" sz="1200" b="1" dirty="0" smtClean="0"/>
              <a:t>  (</a:t>
            </a:r>
            <a:r>
              <a:rPr lang="sl-SI" sz="1200" b="1" dirty="0"/>
              <a:t>EARTHQUAKE, FLOOD, LOW WATER, T</a:t>
            </a:r>
            <a:r>
              <a:rPr lang="sl-SI" sz="1200" b="1" dirty="0" smtClean="0"/>
              <a:t>UNDERSTORM</a:t>
            </a:r>
            <a:r>
              <a:rPr lang="sl-SI" sz="1100" b="1" dirty="0">
                <a:latin typeface="Helvetica Condensed" pitchFamily="34" charset="0"/>
              </a:rPr>
              <a:t>);</a:t>
            </a:r>
            <a:endParaRPr lang="sl-SI" sz="1200" b="1" dirty="0"/>
          </a:p>
        </p:txBody>
      </p:sp>
      <p:sp>
        <p:nvSpPr>
          <p:cNvPr id="19" name="Rectangle 6"/>
          <p:cNvSpPr>
            <a:spLocks noChangeArrowheads="1"/>
          </p:cNvSpPr>
          <p:nvPr/>
        </p:nvSpPr>
        <p:spPr bwMode="auto">
          <a:xfrm>
            <a:off x="4653013" y="4691062"/>
            <a:ext cx="4176712" cy="1655763"/>
          </a:xfrm>
          <a:prstGeom prst="rect">
            <a:avLst/>
          </a:prstGeom>
          <a:solidFill>
            <a:schemeClr val="accent1">
              <a:lumMod val="20000"/>
              <a:lumOff val="80000"/>
            </a:schemeClr>
          </a:solidFill>
          <a:ln w="9525">
            <a:solidFill>
              <a:schemeClr val="tx1"/>
            </a:solidFill>
            <a:miter lim="800000"/>
            <a:headEnd/>
            <a:tailEnd/>
          </a:ln>
          <a:effectLst/>
        </p:spPr>
        <p:txBody>
          <a:bodyPr anchor="ctr"/>
          <a:lstStyle/>
          <a:p>
            <a:pPr eaLnBrk="0" hangingPunct="0"/>
            <a:r>
              <a:rPr lang="sl-SI" sz="1400" b="1" dirty="0"/>
              <a:t>- </a:t>
            </a:r>
            <a:r>
              <a:rPr lang="sl-SI" sz="1200" b="1" dirty="0"/>
              <a:t>EXTERNAL EVENTS:</a:t>
            </a:r>
          </a:p>
          <a:p>
            <a:pPr eaLnBrk="0" hangingPunct="0"/>
            <a:r>
              <a:rPr lang="sl-SI" sz="1100" b="1" dirty="0"/>
              <a:t>(AIRCRAFT CRASH, NEARBY TRANSPORT ACCIDENT OR RELEASE OF DANGER MATERIALS, SITE OR NEARBY EXPLOSION);</a:t>
            </a:r>
            <a:endParaRPr lang="sl-SI" sz="1200" b="1" dirty="0"/>
          </a:p>
          <a:p>
            <a:pPr eaLnBrk="0" hangingPunct="0"/>
            <a:r>
              <a:rPr lang="sl-SI" sz="1200" b="1" dirty="0"/>
              <a:t>- PERSON INJURY WITH IRRADIATION OR CONTAMINATION,</a:t>
            </a:r>
          </a:p>
          <a:p>
            <a:pPr eaLnBrk="0" hangingPunct="0"/>
            <a:r>
              <a:rPr lang="sl-SI" sz="1200" b="1" dirty="0"/>
              <a:t>- SECURITY EVENTS.</a:t>
            </a:r>
            <a:endParaRPr lang="sl-SI" sz="1100" b="1" dirty="0"/>
          </a:p>
        </p:txBody>
      </p:sp>
      <p:sp>
        <p:nvSpPr>
          <p:cNvPr id="20" name="Text Box 7"/>
          <p:cNvSpPr txBox="1">
            <a:spLocks noChangeArrowheads="1"/>
          </p:cNvSpPr>
          <p:nvPr/>
        </p:nvSpPr>
        <p:spPr bwMode="auto">
          <a:xfrm>
            <a:off x="331838" y="1522412"/>
            <a:ext cx="8426450" cy="59093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sl-SI" sz="1800" b="1" dirty="0"/>
              <a:t>EMERGENCIES ARE CLASSIFIED IN FOUR LEVELS ACCORDANCE TO THE POSSIBLE RADIOLOGICAL CONSEQUENCES ON-SITE AND OFF-SITE:</a:t>
            </a:r>
          </a:p>
        </p:txBody>
      </p:sp>
      <p:sp>
        <p:nvSpPr>
          <p:cNvPr id="21" name="Text Box 8"/>
          <p:cNvSpPr txBox="1">
            <a:spLocks noChangeArrowheads="1"/>
          </p:cNvSpPr>
          <p:nvPr/>
        </p:nvSpPr>
        <p:spPr bwMode="auto">
          <a:xfrm>
            <a:off x="549325" y="3751262"/>
            <a:ext cx="8280400" cy="84023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sl-SI" sz="1800" b="1" dirty="0"/>
              <a:t>CLASSIFICATION BASED </a:t>
            </a:r>
            <a:r>
              <a:rPr lang="sl-SI" sz="1800" b="1" dirty="0" smtClean="0"/>
              <a:t>ON NUREG 654 -  </a:t>
            </a:r>
            <a:r>
              <a:rPr lang="sl-SI" sz="1800" b="1" dirty="0"/>
              <a:t>82 GENERAL CLASSIFICATION CRITERIA (SITE SPECIFIC EMERGENCY ACTION LEVELS) WICH CONSIDER:</a:t>
            </a:r>
          </a:p>
        </p:txBody>
      </p:sp>
      <p:sp>
        <p:nvSpPr>
          <p:cNvPr id="22" name="Text Box 9"/>
          <p:cNvSpPr txBox="1">
            <a:spLocks noChangeArrowheads="1"/>
          </p:cNvSpPr>
          <p:nvPr/>
        </p:nvSpPr>
        <p:spPr bwMode="auto">
          <a:xfrm>
            <a:off x="1195438" y="2386012"/>
            <a:ext cx="6769100" cy="128958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a:solidFill>
                  <a:schemeClr val="tx1"/>
                </a:solidFill>
                <a:latin typeface="Arial" charset="0"/>
              </a:defRPr>
            </a:lvl1pPr>
            <a:lvl2pPr marL="1066800" indent="-609600">
              <a:defRPr>
                <a:solidFill>
                  <a:schemeClr val="tx1"/>
                </a:solidFill>
                <a:latin typeface="Arial" charset="0"/>
              </a:defRPr>
            </a:lvl2pPr>
            <a:lvl3pPr marL="1524000" indent="-609600">
              <a:defRPr>
                <a:solidFill>
                  <a:schemeClr val="tx1"/>
                </a:solidFill>
                <a:latin typeface="Arial" charset="0"/>
              </a:defRPr>
            </a:lvl3pPr>
            <a:lvl4pPr marL="1981200" indent="-609600">
              <a:defRPr>
                <a:solidFill>
                  <a:schemeClr val="tx1"/>
                </a:solidFill>
                <a:latin typeface="Arial" charset="0"/>
              </a:defRPr>
            </a:lvl4pPr>
            <a:lvl5pPr marL="2438400" indent="-609600">
              <a:defRPr>
                <a:solidFill>
                  <a:schemeClr val="tx1"/>
                </a:solidFill>
                <a:latin typeface="Arial" charset="0"/>
              </a:defRPr>
            </a:lvl5pPr>
            <a:lvl6pPr marL="2895600" indent="-609600" fontAlgn="base">
              <a:spcBef>
                <a:spcPct val="0"/>
              </a:spcBef>
              <a:spcAft>
                <a:spcPct val="0"/>
              </a:spcAft>
              <a:defRPr>
                <a:solidFill>
                  <a:schemeClr val="tx1"/>
                </a:solidFill>
                <a:latin typeface="Arial" charset="0"/>
              </a:defRPr>
            </a:lvl6pPr>
            <a:lvl7pPr marL="3352800" indent="-609600" fontAlgn="base">
              <a:spcBef>
                <a:spcPct val="0"/>
              </a:spcBef>
              <a:spcAft>
                <a:spcPct val="0"/>
              </a:spcAft>
              <a:defRPr>
                <a:solidFill>
                  <a:schemeClr val="tx1"/>
                </a:solidFill>
                <a:latin typeface="Arial" charset="0"/>
              </a:defRPr>
            </a:lvl7pPr>
            <a:lvl8pPr marL="3810000" indent="-609600" fontAlgn="base">
              <a:spcBef>
                <a:spcPct val="0"/>
              </a:spcBef>
              <a:spcAft>
                <a:spcPct val="0"/>
              </a:spcAft>
              <a:defRPr>
                <a:solidFill>
                  <a:schemeClr val="tx1"/>
                </a:solidFill>
                <a:latin typeface="Arial" charset="0"/>
              </a:defRPr>
            </a:lvl8pPr>
            <a:lvl9pPr marL="4267200" indent="-609600" fontAlgn="base">
              <a:spcBef>
                <a:spcPct val="0"/>
              </a:spcBef>
              <a:spcAft>
                <a:spcPct val="0"/>
              </a:spcAft>
              <a:defRPr>
                <a:solidFill>
                  <a:schemeClr val="tx1"/>
                </a:solidFill>
                <a:latin typeface="Arial" charset="0"/>
              </a:defRPr>
            </a:lvl9pPr>
          </a:lstStyle>
          <a:p>
            <a:pPr eaLnBrk="0" hangingPunct="0"/>
            <a:r>
              <a:rPr lang="sl-SI" sz="1800" b="1" dirty="0"/>
              <a:t>0. LEVEL OF EMERGENCY  OR UNUSUAL EVENT,</a:t>
            </a:r>
          </a:p>
          <a:p>
            <a:pPr eaLnBrk="0" hangingPunct="0"/>
            <a:r>
              <a:rPr lang="sl-SI" sz="1800" b="1" dirty="0"/>
              <a:t>I. LEVEL OF EMERGENCY OR ALERT,</a:t>
            </a:r>
          </a:p>
          <a:p>
            <a:pPr eaLnBrk="0" hangingPunct="0"/>
            <a:r>
              <a:rPr lang="sl-SI" sz="1800" b="1" dirty="0"/>
              <a:t>II. LEVEL OF EMERGENCY OR SITE EMERGENCY,</a:t>
            </a:r>
          </a:p>
          <a:p>
            <a:pPr eaLnBrk="0" hangingPunct="0"/>
            <a:r>
              <a:rPr lang="sl-SI" sz="1800" b="1" dirty="0"/>
              <a:t>III. LEVEL OF EMERGENCY OR GENERAL </a:t>
            </a:r>
            <a:r>
              <a:rPr lang="sl-SI" b="1" dirty="0"/>
              <a:t>EMERGENCY.</a:t>
            </a:r>
          </a:p>
        </p:txBody>
      </p:sp>
    </p:spTree>
    <p:extLst>
      <p:ext uri="{BB962C8B-B14F-4D97-AF65-F5344CB8AC3E}">
        <p14:creationId xmlns:p14="http://schemas.microsoft.com/office/powerpoint/2010/main" val="1310815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3"/>
          <p:cNvSpPr>
            <a:spLocks noGrp="1" noChangeArrowheads="1"/>
          </p:cNvSpPr>
          <p:nvPr>
            <p:ph type="ftr" sz="quarter" idx="12"/>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r>
              <a:rPr lang="sl-SI" sz="1200" smtClean="0">
                <a:solidFill>
                  <a:schemeClr val="bg1"/>
                </a:solidFill>
              </a:rPr>
              <a:t>www.nek.si, Vrbina 12, 8270 Krško </a:t>
            </a:r>
          </a:p>
        </p:txBody>
      </p:sp>
      <p:sp>
        <p:nvSpPr>
          <p:cNvPr id="30723" name="Rectangle 34"/>
          <p:cNvSpPr>
            <a:spLocks noGrp="1" noChangeArrowheads="1"/>
          </p:cNvSpPr>
          <p:nvPr>
            <p:ph type="sldNum" sz="quarter" idx="13"/>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fld id="{BB72ED8D-19EF-45B3-B8CE-939D6C1676EA}" type="slidenum">
              <a:rPr lang="sl-SI" sz="1200" smtClean="0">
                <a:solidFill>
                  <a:schemeClr val="tx1"/>
                </a:solidFill>
              </a:rPr>
              <a:pPr/>
              <a:t>23</a:t>
            </a:fld>
            <a:endParaRPr lang="sl-SI" sz="1200" smtClean="0">
              <a:solidFill>
                <a:schemeClr val="tx1"/>
              </a:solidFill>
            </a:endParaRPr>
          </a:p>
        </p:txBody>
      </p:sp>
      <p:sp>
        <p:nvSpPr>
          <p:cNvPr id="7" name="Rectangle 4"/>
          <p:cNvSpPr>
            <a:spLocks noChangeArrowheads="1"/>
          </p:cNvSpPr>
          <p:nvPr/>
        </p:nvSpPr>
        <p:spPr bwMode="auto">
          <a:xfrm>
            <a:off x="684212" y="5589588"/>
            <a:ext cx="8135937" cy="576262"/>
          </a:xfrm>
          <a:prstGeom prst="rect">
            <a:avLst/>
          </a:prstGeom>
          <a:solidFill>
            <a:srgbClr val="D5F7FF"/>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ctr" eaLnBrk="0" hangingPunct="0"/>
            <a:r>
              <a:rPr lang="en-US" sz="1400" b="1" i="1" dirty="0" smtClean="0"/>
              <a:t>OFF-SITE SUPPORT ORGANIZATIONS</a:t>
            </a:r>
          </a:p>
          <a:p>
            <a:pPr algn="ctr" eaLnBrk="0" hangingPunct="0"/>
            <a:r>
              <a:rPr lang="en-US" sz="1200" b="1" dirty="0" smtClean="0">
                <a:latin typeface="Times New Roman" pitchFamily="18" charset="0"/>
              </a:rPr>
              <a:t>(</a:t>
            </a:r>
            <a:r>
              <a:rPr lang="en-US" sz="1200" b="1" i="1" dirty="0" smtClean="0"/>
              <a:t>professional fire brigade, local and national medical center, ELME* and ZVD mobile units, Westinghouse)</a:t>
            </a:r>
            <a:endParaRPr lang="en-US" sz="2400" b="1" i="1" dirty="0"/>
          </a:p>
        </p:txBody>
      </p:sp>
      <p:sp>
        <p:nvSpPr>
          <p:cNvPr id="8" name="Rectangle 5"/>
          <p:cNvSpPr>
            <a:spLocks noChangeArrowheads="1"/>
          </p:cNvSpPr>
          <p:nvPr/>
        </p:nvSpPr>
        <p:spPr bwMode="auto">
          <a:xfrm>
            <a:off x="609600" y="3140075"/>
            <a:ext cx="2449513" cy="633413"/>
          </a:xfrm>
          <a:prstGeom prst="rect">
            <a:avLst/>
          </a:prstGeom>
          <a:solidFill>
            <a:srgbClr val="D5FFD5"/>
          </a:solidFill>
          <a:ln w="57150" cmpd="thinThick"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ctr" eaLnBrk="0" hangingPunct="0"/>
            <a:r>
              <a:rPr lang="sl-SI" sz="1400" b="1" i="1" dirty="0"/>
              <a:t>MCR + </a:t>
            </a:r>
          </a:p>
          <a:p>
            <a:pPr algn="ctr" eaLnBrk="0" hangingPunct="0"/>
            <a:r>
              <a:rPr lang="sl-SI" sz="1400" b="1" i="1" dirty="0"/>
              <a:t>SHIFT ORGANIZATION</a:t>
            </a:r>
            <a:endParaRPr lang="en-US" sz="1400" b="1" i="1" dirty="0"/>
          </a:p>
        </p:txBody>
      </p:sp>
      <p:sp>
        <p:nvSpPr>
          <p:cNvPr id="9" name="Rectangle 6"/>
          <p:cNvSpPr>
            <a:spLocks noChangeArrowheads="1"/>
          </p:cNvSpPr>
          <p:nvPr/>
        </p:nvSpPr>
        <p:spPr bwMode="auto">
          <a:xfrm>
            <a:off x="3348038" y="2563813"/>
            <a:ext cx="2520950" cy="649287"/>
          </a:xfrm>
          <a:prstGeom prst="rect">
            <a:avLst/>
          </a:prstGeom>
          <a:solidFill>
            <a:srgbClr val="FFFFB0"/>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ctr" eaLnBrk="0" hangingPunct="0"/>
            <a:r>
              <a:rPr lang="sl-SI" sz="1400" b="1" i="1" dirty="0"/>
              <a:t>TECHNICAL SUPPORT </a:t>
            </a:r>
          </a:p>
          <a:p>
            <a:pPr algn="ctr" eaLnBrk="0" hangingPunct="0"/>
            <a:r>
              <a:rPr lang="sl-SI" sz="1400" b="1" i="1" dirty="0"/>
              <a:t>CENTRE (TSC)</a:t>
            </a:r>
            <a:endParaRPr lang="en-US" sz="1400" b="1" i="1" dirty="0"/>
          </a:p>
        </p:txBody>
      </p:sp>
      <p:sp>
        <p:nvSpPr>
          <p:cNvPr id="10" name="Rectangle 7"/>
          <p:cNvSpPr>
            <a:spLocks noChangeArrowheads="1"/>
          </p:cNvSpPr>
          <p:nvPr/>
        </p:nvSpPr>
        <p:spPr bwMode="auto">
          <a:xfrm>
            <a:off x="6156325" y="2132013"/>
            <a:ext cx="2520950" cy="574675"/>
          </a:xfrm>
          <a:prstGeom prst="rect">
            <a:avLst/>
          </a:prstGeom>
          <a:solidFill>
            <a:srgbClr val="FFEAD5"/>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ctr" eaLnBrk="0" hangingPunct="0"/>
            <a:r>
              <a:rPr lang="sl-SI" sz="1400" b="1" i="1" dirty="0"/>
              <a:t>EMERGENCY OPERATIONS</a:t>
            </a:r>
          </a:p>
          <a:p>
            <a:pPr algn="ctr" eaLnBrk="0" hangingPunct="0"/>
            <a:r>
              <a:rPr lang="sl-SI" sz="1400" b="1" i="1" dirty="0"/>
              <a:t>FACILITY(EOF)</a:t>
            </a:r>
            <a:endParaRPr lang="en-US" sz="1400" b="1" i="1" dirty="0"/>
          </a:p>
        </p:txBody>
      </p:sp>
      <p:sp>
        <p:nvSpPr>
          <p:cNvPr id="11" name="Rectangle 8"/>
          <p:cNvSpPr>
            <a:spLocks noChangeArrowheads="1"/>
          </p:cNvSpPr>
          <p:nvPr/>
        </p:nvSpPr>
        <p:spPr bwMode="auto">
          <a:xfrm>
            <a:off x="3419475" y="4076700"/>
            <a:ext cx="2520950" cy="647700"/>
          </a:xfrm>
          <a:prstGeom prst="rect">
            <a:avLst/>
          </a:prstGeom>
          <a:solidFill>
            <a:srgbClr val="FFFFB0"/>
          </a:solidFill>
          <a:ln w="57150" cmpd="thinThick"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ctr" eaLnBrk="0" hangingPunct="0"/>
            <a:r>
              <a:rPr lang="sl-SI" sz="1400" b="1" i="1" dirty="0"/>
              <a:t>OPERATIONAL SUPPORT</a:t>
            </a:r>
          </a:p>
          <a:p>
            <a:pPr algn="ctr" eaLnBrk="0" hangingPunct="0"/>
            <a:r>
              <a:rPr lang="sl-SI" sz="1400" b="1" i="1" dirty="0"/>
              <a:t>CENTRE (OSC)</a:t>
            </a:r>
            <a:endParaRPr lang="en-US" sz="1400" b="1" i="1" dirty="0"/>
          </a:p>
        </p:txBody>
      </p:sp>
      <p:sp>
        <p:nvSpPr>
          <p:cNvPr id="12" name="Rectangle 9"/>
          <p:cNvSpPr>
            <a:spLocks noChangeArrowheads="1"/>
          </p:cNvSpPr>
          <p:nvPr/>
        </p:nvSpPr>
        <p:spPr bwMode="auto">
          <a:xfrm>
            <a:off x="611188" y="4075113"/>
            <a:ext cx="2449512" cy="1296987"/>
          </a:xfrm>
          <a:prstGeom prst="rect">
            <a:avLst/>
          </a:prstGeom>
          <a:solidFill>
            <a:srgbClr val="D5FFD5"/>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eaLnBrk="0" hangingPunct="0"/>
            <a:r>
              <a:rPr lang="en-US" sz="1400" b="1" i="1" smtClean="0"/>
              <a:t>AUXILIARY LOCATIONS</a:t>
            </a:r>
          </a:p>
          <a:p>
            <a:pPr eaLnBrk="0" hangingPunct="0">
              <a:buFontTx/>
              <a:buChar char="-"/>
            </a:pPr>
            <a:r>
              <a:rPr lang="en-US" sz="1200" b="1" i="1" smtClean="0"/>
              <a:t>Security center</a:t>
            </a:r>
          </a:p>
          <a:p>
            <a:pPr eaLnBrk="0" hangingPunct="0">
              <a:buFontTx/>
              <a:buChar char="-"/>
            </a:pPr>
            <a:r>
              <a:rPr lang="en-US" sz="1200" b="1" i="1" smtClean="0"/>
              <a:t>On-site ambulante</a:t>
            </a:r>
          </a:p>
          <a:p>
            <a:pPr eaLnBrk="0" hangingPunct="0">
              <a:buFontTx/>
              <a:buChar char="-"/>
            </a:pPr>
            <a:r>
              <a:rPr lang="en-US" sz="1200" b="1" i="1" smtClean="0"/>
              <a:t>Laboratories</a:t>
            </a:r>
          </a:p>
          <a:p>
            <a:pPr eaLnBrk="0" hangingPunct="0">
              <a:buFontTx/>
              <a:buChar char="-"/>
            </a:pPr>
            <a:r>
              <a:rPr lang="en-US" sz="1200" b="1" i="1" smtClean="0"/>
              <a:t>Control point rooms</a:t>
            </a:r>
          </a:p>
          <a:p>
            <a:pPr eaLnBrk="0" hangingPunct="0">
              <a:buFontTx/>
              <a:buChar char="-"/>
            </a:pPr>
            <a:r>
              <a:rPr lang="en-US" sz="1200" b="1" i="1" smtClean="0"/>
              <a:t>Fire fighter’s rooms</a:t>
            </a:r>
            <a:endParaRPr lang="en-US" sz="1200" b="1" i="1"/>
          </a:p>
        </p:txBody>
      </p:sp>
      <p:sp>
        <p:nvSpPr>
          <p:cNvPr id="13" name="Text Box 10"/>
          <p:cNvSpPr txBox="1">
            <a:spLocks noChangeArrowheads="1"/>
          </p:cNvSpPr>
          <p:nvPr/>
        </p:nvSpPr>
        <p:spPr bwMode="auto">
          <a:xfrm>
            <a:off x="1908175" y="984250"/>
            <a:ext cx="5184775"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algn="ctr">
              <a:spcBef>
                <a:spcPct val="50000"/>
              </a:spcBef>
            </a:pPr>
            <a:r>
              <a:rPr lang="sl-SI" sz="1200" b="1" i="1">
                <a:solidFill>
                  <a:schemeClr val="accent2"/>
                </a:solidFill>
              </a:rPr>
              <a:t>EXTEND OF ACTIVATION DEPENDS OF EMERGENCY LEVEL</a:t>
            </a:r>
          </a:p>
        </p:txBody>
      </p:sp>
      <p:sp>
        <p:nvSpPr>
          <p:cNvPr id="14" name="Text Box 11"/>
          <p:cNvSpPr txBox="1">
            <a:spLocks noChangeArrowheads="1"/>
          </p:cNvSpPr>
          <p:nvPr/>
        </p:nvSpPr>
        <p:spPr bwMode="auto">
          <a:xfrm>
            <a:off x="684213" y="1484313"/>
            <a:ext cx="2376487" cy="284162"/>
          </a:xfrm>
          <a:prstGeom prst="rect">
            <a:avLst/>
          </a:prstGeom>
          <a:solidFill>
            <a:srgbClr val="D9FFD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algn="ctr">
              <a:spcBef>
                <a:spcPct val="50000"/>
              </a:spcBef>
            </a:pPr>
            <a:r>
              <a:rPr lang="sl-SI" sz="1200" b="1" i="1">
                <a:solidFill>
                  <a:schemeClr val="accent2"/>
                </a:solidFill>
              </a:rPr>
              <a:t>UNUSUAL EVENT</a:t>
            </a:r>
          </a:p>
        </p:txBody>
      </p:sp>
      <p:sp>
        <p:nvSpPr>
          <p:cNvPr id="15" name="Text Box 12"/>
          <p:cNvSpPr txBox="1">
            <a:spLocks noChangeArrowheads="1"/>
          </p:cNvSpPr>
          <p:nvPr/>
        </p:nvSpPr>
        <p:spPr bwMode="auto">
          <a:xfrm>
            <a:off x="3419475" y="1484313"/>
            <a:ext cx="2376488" cy="284162"/>
          </a:xfrm>
          <a:prstGeom prst="rect">
            <a:avLst/>
          </a:prstGeom>
          <a:solidFill>
            <a:srgbClr val="FFFFA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algn="ctr">
              <a:spcBef>
                <a:spcPct val="50000"/>
              </a:spcBef>
            </a:pPr>
            <a:r>
              <a:rPr lang="sl-SI" sz="1200" b="1" i="1">
                <a:solidFill>
                  <a:schemeClr val="accent2"/>
                </a:solidFill>
              </a:rPr>
              <a:t>ALERT</a:t>
            </a:r>
          </a:p>
        </p:txBody>
      </p:sp>
      <p:sp>
        <p:nvSpPr>
          <p:cNvPr id="16" name="Text Box 13"/>
          <p:cNvSpPr txBox="1">
            <a:spLocks noChangeArrowheads="1"/>
          </p:cNvSpPr>
          <p:nvPr/>
        </p:nvSpPr>
        <p:spPr bwMode="auto">
          <a:xfrm>
            <a:off x="6083300" y="1484313"/>
            <a:ext cx="2736850" cy="314325"/>
          </a:xfrm>
          <a:prstGeom prst="rect">
            <a:avLst/>
          </a:prstGeom>
          <a:solidFill>
            <a:srgbClr val="FFEAD5"/>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ctr" eaLnBrk="0" hangingPunct="0"/>
            <a:r>
              <a:rPr lang="sl-SI" sz="1200" b="1" i="1">
                <a:solidFill>
                  <a:schemeClr val="accent2"/>
                </a:solidFill>
              </a:rPr>
              <a:t>SITE / GENERAL EMERGENCY</a:t>
            </a:r>
          </a:p>
        </p:txBody>
      </p:sp>
      <p:sp>
        <p:nvSpPr>
          <p:cNvPr id="17" name="Line 14"/>
          <p:cNvSpPr>
            <a:spLocks noChangeShapeType="1"/>
          </p:cNvSpPr>
          <p:nvPr/>
        </p:nvSpPr>
        <p:spPr bwMode="auto">
          <a:xfrm>
            <a:off x="4572000" y="3213100"/>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8" name="Line 15"/>
          <p:cNvSpPr>
            <a:spLocks noChangeShapeType="1"/>
          </p:cNvSpPr>
          <p:nvPr/>
        </p:nvSpPr>
        <p:spPr bwMode="auto">
          <a:xfrm flipH="1">
            <a:off x="3060700" y="3429000"/>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9" name="Line 16"/>
          <p:cNvSpPr>
            <a:spLocks noChangeShapeType="1"/>
          </p:cNvSpPr>
          <p:nvPr/>
        </p:nvSpPr>
        <p:spPr bwMode="auto">
          <a:xfrm>
            <a:off x="3203575" y="3429000"/>
            <a:ext cx="0" cy="1150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0" name="Line 17"/>
          <p:cNvSpPr>
            <a:spLocks noChangeShapeType="1"/>
          </p:cNvSpPr>
          <p:nvPr/>
        </p:nvSpPr>
        <p:spPr bwMode="auto">
          <a:xfrm flipH="1">
            <a:off x="3060700" y="45799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1" name="Line 18"/>
          <p:cNvSpPr>
            <a:spLocks noChangeShapeType="1"/>
          </p:cNvSpPr>
          <p:nvPr/>
        </p:nvSpPr>
        <p:spPr bwMode="auto">
          <a:xfrm flipH="1">
            <a:off x="4572000" y="2420938"/>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2" name="Line 19"/>
          <p:cNvSpPr>
            <a:spLocks noChangeShapeType="1"/>
          </p:cNvSpPr>
          <p:nvPr/>
        </p:nvSpPr>
        <p:spPr bwMode="auto">
          <a:xfrm>
            <a:off x="4572000" y="2420938"/>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 name="AutoShape 20"/>
          <p:cNvSpPr>
            <a:spLocks noChangeArrowheads="1"/>
          </p:cNvSpPr>
          <p:nvPr/>
        </p:nvSpPr>
        <p:spPr bwMode="auto">
          <a:xfrm>
            <a:off x="6516688" y="5084763"/>
            <a:ext cx="215900" cy="287337"/>
          </a:xfrm>
          <a:prstGeom prst="upArrow">
            <a:avLst>
              <a:gd name="adj1" fmla="val 50000"/>
              <a:gd name="adj2" fmla="val 332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4" name="AutoShape 21"/>
          <p:cNvSpPr>
            <a:spLocks noChangeArrowheads="1"/>
          </p:cNvSpPr>
          <p:nvPr/>
        </p:nvSpPr>
        <p:spPr bwMode="auto">
          <a:xfrm>
            <a:off x="4860925" y="5084763"/>
            <a:ext cx="215900" cy="287337"/>
          </a:xfrm>
          <a:prstGeom prst="upArrow">
            <a:avLst>
              <a:gd name="adj1" fmla="val 50000"/>
              <a:gd name="adj2" fmla="val 332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5" name="AutoShape 22"/>
          <p:cNvSpPr>
            <a:spLocks noChangeArrowheads="1"/>
          </p:cNvSpPr>
          <p:nvPr/>
        </p:nvSpPr>
        <p:spPr bwMode="auto">
          <a:xfrm>
            <a:off x="3276600" y="5084763"/>
            <a:ext cx="215900" cy="287337"/>
          </a:xfrm>
          <a:prstGeom prst="upArrow">
            <a:avLst>
              <a:gd name="adj1" fmla="val 50000"/>
              <a:gd name="adj2" fmla="val 332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6" name="Line 23"/>
          <p:cNvSpPr>
            <a:spLocks noChangeShapeType="1"/>
          </p:cNvSpPr>
          <p:nvPr/>
        </p:nvSpPr>
        <p:spPr bwMode="auto">
          <a:xfrm>
            <a:off x="1692275" y="1341438"/>
            <a:ext cx="576103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7"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Emergency Preparedness</a:t>
            </a:r>
          </a:p>
        </p:txBody>
      </p:sp>
      <p:sp>
        <p:nvSpPr>
          <p:cNvPr id="3" name="TextBox 2"/>
          <p:cNvSpPr txBox="1"/>
          <p:nvPr/>
        </p:nvSpPr>
        <p:spPr>
          <a:xfrm>
            <a:off x="647569" y="6194200"/>
            <a:ext cx="3495829" cy="258532"/>
          </a:xfrm>
          <a:prstGeom prst="rect">
            <a:avLst/>
          </a:prstGeom>
          <a:noFill/>
        </p:spPr>
        <p:txBody>
          <a:bodyPr wrap="none" rtlCol="0">
            <a:spAutoFit/>
          </a:bodyPr>
          <a:lstStyle/>
          <a:p>
            <a:r>
              <a:rPr lang="sl-SI" sz="1200" dirty="0" smtClean="0"/>
              <a:t>*ELME - Ekološki Laboratorij Mobilne Enote (IJS)</a:t>
            </a:r>
            <a:endParaRPr lang="en-US" sz="1200" dirty="0"/>
          </a:p>
        </p:txBody>
      </p:sp>
    </p:spTree>
    <p:extLst>
      <p:ext uri="{BB962C8B-B14F-4D97-AF65-F5344CB8AC3E}">
        <p14:creationId xmlns:p14="http://schemas.microsoft.com/office/powerpoint/2010/main" val="1594205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4"/>
          <p:cNvSpPr>
            <a:spLocks noGrp="1" noChangeArrowheads="1"/>
          </p:cNvSpPr>
          <p:nvPr>
            <p:ph type="sldNum" sz="quarter" idx="13"/>
          </p:nvPr>
        </p:nvSpPr>
        <p:spPr>
          <a:xfrm>
            <a:off x="7200292" y="6453336"/>
            <a:ext cx="1304925" cy="333375"/>
          </a:xfrm>
          <a:noFill/>
          <a:ln>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fld id="{BB72ED8D-19EF-45B3-B8CE-939D6C1676EA}" type="slidenum">
              <a:rPr lang="sl-SI"/>
              <a:pPr/>
              <a:t>24</a:t>
            </a:fld>
            <a:endParaRPr lang="sl-SI"/>
          </a:p>
        </p:txBody>
      </p:sp>
      <p:sp>
        <p:nvSpPr>
          <p:cNvPr id="23" name="Rectangle 4"/>
          <p:cNvSpPr>
            <a:spLocks noGrp="1" noChangeArrowheads="1"/>
          </p:cNvSpPr>
          <p:nvPr>
            <p:ph type="body" idx="1"/>
          </p:nvPr>
        </p:nvSpPr>
        <p:spPr>
          <a:xfrm>
            <a:off x="391497" y="677862"/>
            <a:ext cx="8064500" cy="5761038"/>
          </a:xfrm>
          <a:solidFill>
            <a:srgbClr val="FFCC99"/>
          </a:solidFill>
          <a:ln/>
        </p:spPr>
        <p:txBody>
          <a:bodyPr/>
          <a:lstStyle/>
          <a:p>
            <a:pPr>
              <a:lnSpc>
                <a:spcPct val="90000"/>
              </a:lnSpc>
              <a:spcBef>
                <a:spcPct val="30000"/>
              </a:spcBef>
              <a:spcAft>
                <a:spcPct val="50000"/>
              </a:spcAft>
              <a:buFontTx/>
              <a:buNone/>
            </a:pPr>
            <a:r>
              <a:rPr lang="sl-SI" sz="800" dirty="0"/>
              <a:t> </a:t>
            </a:r>
            <a:endParaRPr lang="en-US" sz="800" dirty="0"/>
          </a:p>
        </p:txBody>
      </p:sp>
      <p:sp>
        <p:nvSpPr>
          <p:cNvPr id="24" name="Text Box 5"/>
          <p:cNvSpPr txBox="1">
            <a:spLocks noChangeArrowheads="1"/>
          </p:cNvSpPr>
          <p:nvPr/>
        </p:nvSpPr>
        <p:spPr bwMode="auto">
          <a:xfrm>
            <a:off x="606604" y="3241675"/>
            <a:ext cx="7632700" cy="587841"/>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eaLnBrk="0" hangingPunct="0">
              <a:spcBef>
                <a:spcPct val="50000"/>
              </a:spcBef>
            </a:pPr>
            <a:r>
              <a:rPr lang="en-US" sz="1400" b="1" smtClean="0"/>
              <a:t>PRECAUTIONARY ACTIONS EPZ (OPU - Območje preventivnih ukrepov)</a:t>
            </a:r>
          </a:p>
          <a:p>
            <a:pPr eaLnBrk="0" hangingPunct="0">
              <a:spcBef>
                <a:spcPct val="50000"/>
              </a:spcBef>
            </a:pPr>
            <a:r>
              <a:rPr lang="en-US" sz="1400" b="1" smtClean="0">
                <a:latin typeface="Helvetica Condensed" pitchFamily="34" charset="0"/>
              </a:rPr>
              <a:t>3 km around NPP – extend over 6 local communities (cca 9 000 inhabitants)</a:t>
            </a:r>
            <a:endParaRPr lang="en-US" sz="1400" b="1"/>
          </a:p>
        </p:txBody>
      </p:sp>
      <p:sp>
        <p:nvSpPr>
          <p:cNvPr id="25" name="Text Box 6"/>
          <p:cNvSpPr txBox="1">
            <a:spLocks noChangeArrowheads="1"/>
          </p:cNvSpPr>
          <p:nvPr/>
        </p:nvSpPr>
        <p:spPr bwMode="auto">
          <a:xfrm>
            <a:off x="606604" y="3913187"/>
            <a:ext cx="7632700" cy="58784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eaLnBrk="0" hangingPunct="0">
              <a:spcBef>
                <a:spcPct val="50000"/>
              </a:spcBef>
            </a:pPr>
            <a:r>
              <a:rPr lang="en-US" sz="1400" b="1" dirty="0" smtClean="0"/>
              <a:t>URGENT PROTECTIVE MEASURES EPZ (OTU</a:t>
            </a:r>
            <a:r>
              <a:rPr lang="sl-SI" sz="1400" b="1" dirty="0" smtClean="0"/>
              <a:t> - Območje takojšnjih ukrepov</a:t>
            </a:r>
            <a:r>
              <a:rPr lang="en-US" sz="1400" b="1" dirty="0" smtClean="0"/>
              <a:t>)</a:t>
            </a:r>
          </a:p>
          <a:p>
            <a:pPr eaLnBrk="0" hangingPunct="0">
              <a:spcBef>
                <a:spcPct val="50000"/>
              </a:spcBef>
            </a:pPr>
            <a:r>
              <a:rPr lang="en-US" sz="1400" b="1" dirty="0" smtClean="0">
                <a:latin typeface="Helvetica Condensed" pitchFamily="34" charset="0"/>
              </a:rPr>
              <a:t>10 km around NPP – extend over 30 local communities  (</a:t>
            </a:r>
            <a:r>
              <a:rPr lang="en-US" sz="1400" b="1" dirty="0" err="1" smtClean="0">
                <a:latin typeface="Helvetica Condensed" pitchFamily="34" charset="0"/>
              </a:rPr>
              <a:t>cca</a:t>
            </a:r>
            <a:r>
              <a:rPr lang="en-US" sz="1400" b="1" dirty="0" smtClean="0">
                <a:latin typeface="Helvetica Condensed" pitchFamily="34" charset="0"/>
              </a:rPr>
              <a:t> 36 000 inhabitants)</a:t>
            </a:r>
            <a:endParaRPr lang="en-US" sz="1400" b="1" dirty="0"/>
          </a:p>
        </p:txBody>
      </p:sp>
      <p:sp>
        <p:nvSpPr>
          <p:cNvPr id="27" name="Text Box 7"/>
          <p:cNvSpPr txBox="1">
            <a:spLocks noChangeArrowheads="1"/>
          </p:cNvSpPr>
          <p:nvPr/>
        </p:nvSpPr>
        <p:spPr bwMode="auto">
          <a:xfrm>
            <a:off x="606604" y="4632325"/>
            <a:ext cx="7634287" cy="78174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eaLnBrk="0" hangingPunct="0">
              <a:spcBef>
                <a:spcPct val="50000"/>
              </a:spcBef>
            </a:pPr>
            <a:r>
              <a:rPr lang="en-US" sz="1400" b="1" smtClean="0"/>
              <a:t>LONG TERM PROTECTIVE MEASURES EPZ (ODU - Območje dolgoročnih ukrepov)</a:t>
            </a:r>
          </a:p>
          <a:p>
            <a:pPr eaLnBrk="0" hangingPunct="0">
              <a:spcBef>
                <a:spcPct val="50000"/>
              </a:spcBef>
            </a:pPr>
            <a:r>
              <a:rPr lang="en-US" sz="1400" b="1" smtClean="0">
                <a:latin typeface="Helvetica Condensed" pitchFamily="34" charset="0"/>
              </a:rPr>
              <a:t>Extend 25 km around NPP – 14 municipalities (cca.90 000 inhabitans in SLO and          cca 70 000 inhabitans in CRO)</a:t>
            </a:r>
            <a:endParaRPr lang="en-US" sz="1400" b="1">
              <a:latin typeface="Helvetica Condensed" pitchFamily="34" charset="0"/>
            </a:endParaRPr>
          </a:p>
        </p:txBody>
      </p:sp>
      <p:sp>
        <p:nvSpPr>
          <p:cNvPr id="28" name="Text Box 8"/>
          <p:cNvSpPr txBox="1">
            <a:spLocks noChangeArrowheads="1"/>
          </p:cNvSpPr>
          <p:nvPr/>
        </p:nvSpPr>
        <p:spPr bwMode="auto">
          <a:xfrm>
            <a:off x="606604" y="5568950"/>
            <a:ext cx="7632700" cy="58784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eaLnBrk="0" hangingPunct="0">
              <a:spcBef>
                <a:spcPct val="50000"/>
              </a:spcBef>
            </a:pPr>
            <a:r>
              <a:rPr lang="sl-SI" sz="1400" b="1" dirty="0"/>
              <a:t>GENERAL EMERGENCY PREPAREDNESS </a:t>
            </a:r>
            <a:r>
              <a:rPr lang="sl-SI" sz="1400" b="1" dirty="0" smtClean="0"/>
              <a:t>(Območje splošne pripravljenosti) </a:t>
            </a:r>
            <a:endParaRPr lang="sl-SI" sz="1400" b="1" dirty="0"/>
          </a:p>
          <a:p>
            <a:pPr eaLnBrk="0" hangingPunct="0">
              <a:spcBef>
                <a:spcPct val="50000"/>
              </a:spcBef>
            </a:pPr>
            <a:r>
              <a:rPr lang="sl-SI" sz="1400" b="1" dirty="0">
                <a:latin typeface="Helvetica Condensed" pitchFamily="34" charset="0"/>
              </a:rPr>
              <a:t>R </a:t>
            </a:r>
            <a:r>
              <a:rPr lang="sl-SI" sz="1400" b="1" dirty="0" err="1">
                <a:latin typeface="Helvetica Condensed" pitchFamily="34" charset="0"/>
              </a:rPr>
              <a:t>Slovenia</a:t>
            </a:r>
            <a:endParaRPr lang="sl-SI" sz="1400" b="1" dirty="0">
              <a:latin typeface="Helvetica Condensed" pitchFamily="34" charset="0"/>
            </a:endParaRPr>
          </a:p>
        </p:txBody>
      </p:sp>
      <p:sp>
        <p:nvSpPr>
          <p:cNvPr id="29" name="Text Box 9"/>
          <p:cNvSpPr txBox="1">
            <a:spLocks noChangeArrowheads="1"/>
          </p:cNvSpPr>
          <p:nvPr/>
        </p:nvSpPr>
        <p:spPr bwMode="auto">
          <a:xfrm>
            <a:off x="606604" y="2806700"/>
            <a:ext cx="7632700" cy="3143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eaLnBrk="0" hangingPunct="0">
              <a:spcBef>
                <a:spcPct val="50000"/>
              </a:spcBef>
            </a:pPr>
            <a:r>
              <a:rPr lang="sl-SI" sz="1400" b="1"/>
              <a:t>SITE PROTECTED AREA AND EXCLUSION AREA (500m)</a:t>
            </a:r>
          </a:p>
        </p:txBody>
      </p:sp>
      <p:sp>
        <p:nvSpPr>
          <p:cNvPr id="30" name="Text Box 10"/>
          <p:cNvSpPr txBox="1">
            <a:spLocks noChangeArrowheads="1"/>
          </p:cNvSpPr>
          <p:nvPr/>
        </p:nvSpPr>
        <p:spPr bwMode="auto">
          <a:xfrm>
            <a:off x="2435404" y="2328862"/>
            <a:ext cx="3859212"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algn="ctr" eaLnBrk="0" hangingPunct="0">
              <a:spcBef>
                <a:spcPct val="50000"/>
              </a:spcBef>
            </a:pPr>
            <a:r>
              <a:rPr lang="sl-SI" sz="1400" b="1"/>
              <a:t>EMERGENCY PLANNING ZONES (EPZ)</a:t>
            </a:r>
          </a:p>
        </p:txBody>
      </p:sp>
      <p:sp>
        <p:nvSpPr>
          <p:cNvPr id="31" name="Text Box 11"/>
          <p:cNvSpPr txBox="1">
            <a:spLocks noChangeArrowheads="1"/>
          </p:cNvSpPr>
          <p:nvPr/>
        </p:nvSpPr>
        <p:spPr bwMode="auto">
          <a:xfrm>
            <a:off x="2694166" y="744537"/>
            <a:ext cx="3438525"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eaLnBrk="0" hangingPunct="0">
              <a:spcBef>
                <a:spcPct val="50000"/>
              </a:spcBef>
            </a:pPr>
            <a:r>
              <a:rPr lang="sl-SI" sz="1400" b="1"/>
              <a:t>EMERGENCY PLANNING LEVELS</a:t>
            </a:r>
            <a:endParaRPr lang="sl-SI" sz="1400" b="1">
              <a:latin typeface="Helvetica Condensed" pitchFamily="34" charset="0"/>
            </a:endParaRPr>
          </a:p>
        </p:txBody>
      </p:sp>
      <p:sp>
        <p:nvSpPr>
          <p:cNvPr id="32" name="Text Box 12"/>
          <p:cNvSpPr txBox="1">
            <a:spLocks noChangeArrowheads="1"/>
          </p:cNvSpPr>
          <p:nvPr/>
        </p:nvSpPr>
        <p:spPr bwMode="auto">
          <a:xfrm>
            <a:off x="606604" y="1244600"/>
            <a:ext cx="1943100" cy="815596"/>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nchor="ctr" anchorCtr="1">
            <a:spAutoFit/>
          </a:bodyPr>
          <a:lstStyle/>
          <a:p>
            <a:pPr algn="ctr" eaLnBrk="0" hangingPunct="0">
              <a:lnSpc>
                <a:spcPct val="100000"/>
              </a:lnSpc>
              <a:spcBef>
                <a:spcPts val="0"/>
              </a:spcBef>
            </a:pPr>
            <a:r>
              <a:rPr lang="sl-SI" sz="1400" b="1" dirty="0" smtClean="0"/>
              <a:t>STATE</a:t>
            </a:r>
          </a:p>
          <a:p>
            <a:pPr algn="ctr" eaLnBrk="0" hangingPunct="0">
              <a:lnSpc>
                <a:spcPct val="100000"/>
              </a:lnSpc>
              <a:spcBef>
                <a:spcPts val="0"/>
              </a:spcBef>
            </a:pPr>
            <a:r>
              <a:rPr lang="sl-SI" sz="1200" b="1" dirty="0" smtClean="0"/>
              <a:t>(URSZR </a:t>
            </a:r>
            <a:r>
              <a:rPr lang="sl-SI" sz="1200" b="1" dirty="0"/>
              <a:t>- </a:t>
            </a:r>
            <a:r>
              <a:rPr lang="en-US" sz="1200" b="1" noProof="1" smtClean="0"/>
              <a:t>coordinator)</a:t>
            </a:r>
          </a:p>
          <a:p>
            <a:pPr algn="ctr" eaLnBrk="0" hangingPunct="0">
              <a:lnSpc>
                <a:spcPct val="100000"/>
              </a:lnSpc>
              <a:spcBef>
                <a:spcPts val="0"/>
              </a:spcBef>
            </a:pPr>
            <a:r>
              <a:rPr lang="sl-SI" sz="1050" b="1" dirty="0" smtClean="0"/>
              <a:t>(</a:t>
            </a:r>
            <a:r>
              <a:rPr lang="sl-SI" sz="900" b="1" dirty="0" smtClean="0"/>
              <a:t>Uprava RS za zaščito in reševanje</a:t>
            </a:r>
            <a:r>
              <a:rPr lang="sl-SI" sz="1050" b="1" dirty="0" smtClean="0"/>
              <a:t>)</a:t>
            </a:r>
            <a:endParaRPr lang="sl-SI" sz="1050" b="1" dirty="0"/>
          </a:p>
        </p:txBody>
      </p:sp>
      <p:sp>
        <p:nvSpPr>
          <p:cNvPr id="33" name="Text Box 13"/>
          <p:cNvSpPr txBox="1">
            <a:spLocks noChangeArrowheads="1"/>
          </p:cNvSpPr>
          <p:nvPr/>
        </p:nvSpPr>
        <p:spPr bwMode="auto">
          <a:xfrm>
            <a:off x="2624316" y="1238250"/>
            <a:ext cx="1728788" cy="7937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nchor="ctr" anchorCtr="1">
            <a:spAutoFit/>
          </a:bodyPr>
          <a:lstStyle/>
          <a:p>
            <a:pPr algn="ctr" eaLnBrk="0" hangingPunct="0">
              <a:spcBef>
                <a:spcPct val="50000"/>
              </a:spcBef>
            </a:pPr>
            <a:r>
              <a:rPr lang="sl-SI" sz="1400" b="1"/>
              <a:t>REGIONAL</a:t>
            </a:r>
          </a:p>
          <a:p>
            <a:pPr algn="ctr" eaLnBrk="0" hangingPunct="0">
              <a:spcBef>
                <a:spcPct val="50000"/>
              </a:spcBef>
            </a:pPr>
            <a:r>
              <a:rPr lang="sl-SI" sz="1200" b="1"/>
              <a:t>(URSZR – exp. Brežice)</a:t>
            </a:r>
          </a:p>
        </p:txBody>
      </p:sp>
      <p:sp>
        <p:nvSpPr>
          <p:cNvPr id="34" name="Text Box 14"/>
          <p:cNvSpPr txBox="1">
            <a:spLocks noChangeArrowheads="1"/>
          </p:cNvSpPr>
          <p:nvPr/>
        </p:nvSpPr>
        <p:spPr bwMode="auto">
          <a:xfrm>
            <a:off x="4422954" y="1252537"/>
            <a:ext cx="1728787" cy="7635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nchor="ctr" anchorCtr="1">
            <a:spAutoFit/>
          </a:bodyPr>
          <a:lstStyle/>
          <a:p>
            <a:pPr algn="ctr" eaLnBrk="0" hangingPunct="0">
              <a:lnSpc>
                <a:spcPct val="75000"/>
              </a:lnSpc>
              <a:spcBef>
                <a:spcPct val="50000"/>
              </a:spcBef>
            </a:pPr>
            <a:r>
              <a:rPr lang="sl-SI" sz="1400" b="1"/>
              <a:t>LOCAL</a:t>
            </a:r>
          </a:p>
          <a:p>
            <a:pPr algn="ctr" eaLnBrk="0" hangingPunct="0">
              <a:lnSpc>
                <a:spcPct val="75000"/>
              </a:lnSpc>
              <a:spcBef>
                <a:spcPct val="50000"/>
              </a:spcBef>
            </a:pPr>
            <a:r>
              <a:rPr lang="sl-SI" sz="1200" b="1"/>
              <a:t>(municipalities Krško,Brežice, Kostanjevica)</a:t>
            </a:r>
          </a:p>
        </p:txBody>
      </p:sp>
      <p:sp>
        <p:nvSpPr>
          <p:cNvPr id="35" name="Text Box 15"/>
          <p:cNvSpPr txBox="1">
            <a:spLocks noChangeArrowheads="1"/>
          </p:cNvSpPr>
          <p:nvPr/>
        </p:nvSpPr>
        <p:spPr bwMode="auto">
          <a:xfrm>
            <a:off x="6224766" y="1244600"/>
            <a:ext cx="1728788" cy="7905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nchor="ctr" anchorCtr="1">
            <a:spAutoFit/>
          </a:bodyPr>
          <a:lstStyle/>
          <a:p>
            <a:pPr algn="ctr" eaLnBrk="0" hangingPunct="0">
              <a:spcBef>
                <a:spcPct val="50000"/>
              </a:spcBef>
            </a:pPr>
            <a:r>
              <a:rPr lang="sl-SI" sz="1400" b="1"/>
              <a:t>SITE</a:t>
            </a:r>
          </a:p>
          <a:p>
            <a:pPr algn="ctr" eaLnBrk="0" hangingPunct="0">
              <a:lnSpc>
                <a:spcPct val="80000"/>
              </a:lnSpc>
              <a:spcBef>
                <a:spcPct val="50000"/>
              </a:spcBef>
            </a:pPr>
            <a:r>
              <a:rPr lang="sl-SI" sz="1200" b="1"/>
              <a:t>(NPP Krško)</a:t>
            </a:r>
          </a:p>
          <a:p>
            <a:pPr algn="ctr" eaLnBrk="0" hangingPunct="0">
              <a:lnSpc>
                <a:spcPct val="80000"/>
              </a:lnSpc>
              <a:spcBef>
                <a:spcPct val="50000"/>
              </a:spcBef>
            </a:pPr>
            <a:endParaRPr lang="sl-SI" sz="1200" b="1"/>
          </a:p>
        </p:txBody>
      </p:sp>
      <p:sp>
        <p:nvSpPr>
          <p:cNvPr id="36"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Emergency Preparedness</a:t>
            </a:r>
          </a:p>
        </p:txBody>
      </p:sp>
    </p:spTree>
    <p:extLst>
      <p:ext uri="{BB962C8B-B14F-4D97-AF65-F5344CB8AC3E}">
        <p14:creationId xmlns:p14="http://schemas.microsoft.com/office/powerpoint/2010/main" val="2130471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3"/>
          <p:cNvSpPr>
            <a:spLocks noGrp="1" noChangeArrowheads="1"/>
          </p:cNvSpPr>
          <p:nvPr>
            <p:ph type="ftr" sz="quarter" idx="12"/>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r>
              <a:rPr lang="sl-SI" sz="1200" smtClean="0">
                <a:solidFill>
                  <a:schemeClr val="bg1"/>
                </a:solidFill>
              </a:rPr>
              <a:t>www.nek.si, Vrbina 12, 8270 Krško </a:t>
            </a:r>
          </a:p>
        </p:txBody>
      </p:sp>
      <p:sp>
        <p:nvSpPr>
          <p:cNvPr id="30723" name="Rectangle 34"/>
          <p:cNvSpPr>
            <a:spLocks noGrp="1" noChangeArrowheads="1"/>
          </p:cNvSpPr>
          <p:nvPr>
            <p:ph type="sldNum" sz="quarter" idx="13"/>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fld id="{BB72ED8D-19EF-45B3-B8CE-939D6C1676EA}" type="slidenum">
              <a:rPr lang="sl-SI" sz="1200" smtClean="0">
                <a:solidFill>
                  <a:schemeClr val="tx1"/>
                </a:solidFill>
              </a:rPr>
              <a:pPr/>
              <a:t>25</a:t>
            </a:fld>
            <a:endParaRPr lang="sl-SI" sz="1200" smtClean="0">
              <a:solidFill>
                <a:schemeClr val="tx1"/>
              </a:solidFill>
            </a:endParaRPr>
          </a:p>
        </p:txBody>
      </p:sp>
      <p:sp>
        <p:nvSpPr>
          <p:cNvPr id="2" name="TextBox 1"/>
          <p:cNvSpPr txBox="1"/>
          <p:nvPr/>
        </p:nvSpPr>
        <p:spPr>
          <a:xfrm>
            <a:off x="755576" y="764704"/>
            <a:ext cx="6948772" cy="369332"/>
          </a:xfrm>
          <a:prstGeom prst="rect">
            <a:avLst/>
          </a:prstGeom>
          <a:noFill/>
        </p:spPr>
        <p:txBody>
          <a:bodyPr wrap="square" rtlCol="0">
            <a:spAutoFit/>
          </a:bodyPr>
          <a:lstStyle/>
          <a:p>
            <a:r>
              <a:rPr lang="en-US" smtClean="0">
                <a:solidFill>
                  <a:schemeClr val="accent3">
                    <a:lumMod val="50000"/>
                  </a:schemeClr>
                </a:solidFill>
                <a:effectLst>
                  <a:outerShdw blurRad="38100" dist="38100" dir="2700000" algn="tl">
                    <a:srgbClr val="000000">
                      <a:alpha val="43137"/>
                    </a:srgbClr>
                  </a:outerShdw>
                </a:effectLst>
              </a:rPr>
              <a:t>Notification Scheme in case of Event:</a:t>
            </a:r>
            <a:endParaRPr lang="en-US">
              <a:solidFill>
                <a:schemeClr val="accent3">
                  <a:lumMod val="50000"/>
                </a:schemeClr>
              </a:solidFill>
              <a:effectLst>
                <a:outerShdw blurRad="38100" dist="38100" dir="2700000" algn="tl">
                  <a:srgbClr val="000000">
                    <a:alpha val="43137"/>
                  </a:srgbClr>
                </a:outerShdw>
              </a:effectLst>
            </a:endParaRPr>
          </a:p>
        </p:txBody>
      </p:sp>
      <p:sp>
        <p:nvSpPr>
          <p:cNvPr id="7" name="Text Box 5"/>
          <p:cNvSpPr txBox="1">
            <a:spLocks noChangeArrowheads="1"/>
          </p:cNvSpPr>
          <p:nvPr/>
        </p:nvSpPr>
        <p:spPr bwMode="auto">
          <a:xfrm>
            <a:off x="3924300" y="3370262"/>
            <a:ext cx="1295400" cy="1023937"/>
          </a:xfrm>
          <a:prstGeom prst="rect">
            <a:avLst/>
          </a:prstGeom>
          <a:solidFill>
            <a:srgbClr val="00FFFF"/>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sl-SI" sz="1400" b="1" u="sng">
                <a:ea typeface="Arial" charset="0"/>
                <a:cs typeface="Arial" charset="0"/>
              </a:rPr>
              <a:t>NPP Krško</a:t>
            </a:r>
          </a:p>
          <a:p>
            <a:pPr algn="ctr" eaLnBrk="0" hangingPunct="0">
              <a:lnSpc>
                <a:spcPct val="70000"/>
              </a:lnSpc>
              <a:spcBef>
                <a:spcPct val="50000"/>
              </a:spcBef>
            </a:pPr>
            <a:r>
              <a:rPr lang="sl-SI" sz="1200" b="1">
                <a:ea typeface="Arial" charset="0"/>
                <a:cs typeface="Arial" charset="0"/>
              </a:rPr>
              <a:t>MCR</a:t>
            </a:r>
          </a:p>
          <a:p>
            <a:pPr algn="ctr" eaLnBrk="0" hangingPunct="0">
              <a:lnSpc>
                <a:spcPct val="70000"/>
              </a:lnSpc>
              <a:spcBef>
                <a:spcPct val="50000"/>
              </a:spcBef>
            </a:pPr>
            <a:r>
              <a:rPr lang="sl-SI" sz="1200" b="1">
                <a:ea typeface="Arial" charset="0"/>
                <a:cs typeface="Arial" charset="0"/>
              </a:rPr>
              <a:t>TSC</a:t>
            </a:r>
          </a:p>
          <a:p>
            <a:pPr algn="ctr" eaLnBrk="0" hangingPunct="0">
              <a:lnSpc>
                <a:spcPct val="70000"/>
              </a:lnSpc>
              <a:spcBef>
                <a:spcPct val="50000"/>
              </a:spcBef>
            </a:pPr>
            <a:r>
              <a:rPr lang="sl-SI" sz="1200" b="1">
                <a:ea typeface="Arial" charset="0"/>
                <a:cs typeface="Arial" charset="0"/>
              </a:rPr>
              <a:t>EOF</a:t>
            </a:r>
          </a:p>
        </p:txBody>
      </p:sp>
      <p:sp>
        <p:nvSpPr>
          <p:cNvPr id="8" name="Line 6"/>
          <p:cNvSpPr>
            <a:spLocks noChangeShapeType="1"/>
          </p:cNvSpPr>
          <p:nvPr/>
        </p:nvSpPr>
        <p:spPr bwMode="auto">
          <a:xfrm>
            <a:off x="4930775" y="3779837"/>
            <a:ext cx="0" cy="479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9" name="Text Box 7"/>
          <p:cNvSpPr txBox="1">
            <a:spLocks noChangeArrowheads="1"/>
          </p:cNvSpPr>
          <p:nvPr/>
        </p:nvSpPr>
        <p:spPr bwMode="auto">
          <a:xfrm>
            <a:off x="898525" y="1763712"/>
            <a:ext cx="2160587"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sl-SI" sz="1400" b="1">
                <a:latin typeface="Helvetica Condensed" pitchFamily="34" charset="0"/>
                <a:ea typeface="Arial" charset="0"/>
                <a:cs typeface="Arial" charset="0"/>
              </a:rPr>
              <a:t>Local notification centre (ReCO Brežice)</a:t>
            </a:r>
          </a:p>
        </p:txBody>
      </p:sp>
      <p:sp>
        <p:nvSpPr>
          <p:cNvPr id="10" name="Text Box 8"/>
          <p:cNvSpPr txBox="1">
            <a:spLocks noChangeArrowheads="1"/>
          </p:cNvSpPr>
          <p:nvPr/>
        </p:nvSpPr>
        <p:spPr bwMode="auto">
          <a:xfrm>
            <a:off x="3381375" y="1763712"/>
            <a:ext cx="2341562" cy="67403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smtClean="0">
                <a:latin typeface="Helvetica Condensed" pitchFamily="34" charset="0"/>
                <a:ea typeface="Arial" charset="0"/>
                <a:cs typeface="Arial" charset="0"/>
              </a:rPr>
              <a:t>National notification </a:t>
            </a:r>
            <a:r>
              <a:rPr lang="en-US" sz="1400" b="1" dirty="0" err="1" smtClean="0">
                <a:latin typeface="Helvetica Condensed" pitchFamily="34" charset="0"/>
                <a:ea typeface="Arial" charset="0"/>
                <a:cs typeface="Arial" charset="0"/>
              </a:rPr>
              <a:t>centre</a:t>
            </a:r>
            <a:r>
              <a:rPr lang="en-US" sz="1400" b="1" dirty="0" smtClean="0">
                <a:latin typeface="Helvetica Condensed" pitchFamily="34" charset="0"/>
                <a:ea typeface="Arial" charset="0"/>
                <a:cs typeface="Arial" charset="0"/>
              </a:rPr>
              <a:t> (CORS - Center </a:t>
            </a:r>
            <a:r>
              <a:rPr lang="en-US" sz="1400" b="1" dirty="0" err="1" smtClean="0">
                <a:latin typeface="Helvetica Condensed" pitchFamily="34" charset="0"/>
                <a:ea typeface="Arial" charset="0"/>
                <a:cs typeface="Arial" charset="0"/>
              </a:rPr>
              <a:t>obveščanja</a:t>
            </a:r>
            <a:r>
              <a:rPr lang="en-US" sz="1400" b="1" dirty="0" smtClean="0">
                <a:latin typeface="Helvetica Condensed" pitchFamily="34" charset="0"/>
                <a:ea typeface="Arial" charset="0"/>
                <a:cs typeface="Arial" charset="0"/>
              </a:rPr>
              <a:t> R </a:t>
            </a:r>
            <a:r>
              <a:rPr lang="en-US" sz="1400" b="1" dirty="0" err="1" smtClean="0">
                <a:latin typeface="Helvetica Condensed" pitchFamily="34" charset="0"/>
                <a:ea typeface="Arial" charset="0"/>
                <a:cs typeface="Arial" charset="0"/>
              </a:rPr>
              <a:t>Slovenije</a:t>
            </a:r>
            <a:r>
              <a:rPr lang="en-US" sz="1400" b="1" dirty="0" smtClean="0">
                <a:latin typeface="Helvetica Condensed" pitchFamily="34" charset="0"/>
                <a:ea typeface="Arial" charset="0"/>
                <a:cs typeface="Arial" charset="0"/>
              </a:rPr>
              <a:t>)</a:t>
            </a:r>
            <a:endParaRPr lang="en-US" sz="1400" b="1" dirty="0">
              <a:latin typeface="Helvetica Condensed" pitchFamily="34" charset="0"/>
              <a:ea typeface="Arial" charset="0"/>
              <a:cs typeface="Arial" charset="0"/>
            </a:endParaRPr>
          </a:p>
        </p:txBody>
      </p:sp>
      <p:sp>
        <p:nvSpPr>
          <p:cNvPr id="11" name="Text Box 9"/>
          <p:cNvSpPr txBox="1">
            <a:spLocks noChangeArrowheads="1"/>
          </p:cNvSpPr>
          <p:nvPr/>
        </p:nvSpPr>
        <p:spPr bwMode="auto">
          <a:xfrm>
            <a:off x="6083300" y="1830387"/>
            <a:ext cx="1511300" cy="314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sl-SI" sz="1400" b="1">
                <a:latin typeface="Helvetica Condensed" pitchFamily="34" charset="0"/>
                <a:ea typeface="Arial" charset="0"/>
                <a:cs typeface="Arial" charset="0"/>
              </a:rPr>
              <a:t>SNSA</a:t>
            </a:r>
          </a:p>
        </p:txBody>
      </p:sp>
      <p:sp>
        <p:nvSpPr>
          <p:cNvPr id="12" name="Text Box 10"/>
          <p:cNvSpPr txBox="1">
            <a:spLocks noChangeArrowheads="1"/>
          </p:cNvSpPr>
          <p:nvPr/>
        </p:nvSpPr>
        <p:spPr bwMode="auto">
          <a:xfrm>
            <a:off x="539750" y="3563937"/>
            <a:ext cx="2179637" cy="5270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sl-SI" sz="1400" b="1">
                <a:latin typeface="Helvetica Condensed" pitchFamily="34" charset="0"/>
                <a:ea typeface="Arial" charset="0"/>
                <a:cs typeface="Arial" charset="0"/>
              </a:rPr>
              <a:t>NPP’s intervention personnel</a:t>
            </a:r>
            <a:endParaRPr lang="sl-SI" sz="800" b="1">
              <a:latin typeface="Helvetica Condensed" pitchFamily="34" charset="0"/>
              <a:ea typeface="Arial" charset="0"/>
              <a:cs typeface="Arial" charset="0"/>
            </a:endParaRPr>
          </a:p>
        </p:txBody>
      </p:sp>
      <p:sp>
        <p:nvSpPr>
          <p:cNvPr id="13" name="Text Box 11"/>
          <p:cNvSpPr txBox="1">
            <a:spLocks noChangeArrowheads="1"/>
          </p:cNvSpPr>
          <p:nvPr/>
        </p:nvSpPr>
        <p:spPr bwMode="auto">
          <a:xfrm>
            <a:off x="1546225" y="5354637"/>
            <a:ext cx="2268537" cy="52705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sl-SI" sz="1400" b="1">
                <a:ea typeface="Arial" charset="0"/>
                <a:cs typeface="Arial" charset="0"/>
              </a:rPr>
              <a:t>NPP support organizations</a:t>
            </a:r>
            <a:endParaRPr lang="sl-SI" sz="1200" b="1">
              <a:ea typeface="Arial" charset="0"/>
              <a:cs typeface="Arial" charset="0"/>
            </a:endParaRPr>
          </a:p>
        </p:txBody>
      </p:sp>
      <p:sp>
        <p:nvSpPr>
          <p:cNvPr id="14" name="Text Box 12"/>
          <p:cNvSpPr txBox="1">
            <a:spLocks noChangeArrowheads="1"/>
          </p:cNvSpPr>
          <p:nvPr/>
        </p:nvSpPr>
        <p:spPr bwMode="auto">
          <a:xfrm>
            <a:off x="1042987" y="1330324"/>
            <a:ext cx="6913563" cy="2400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pPr>
            <a:r>
              <a:rPr lang="en-US" sz="1200" b="1" i="1" smtClean="0">
                <a:ea typeface="Arial" charset="0"/>
                <a:cs typeface="Arial" charset="0"/>
              </a:rPr>
              <a:t>By NOTIFICATION FORM  in 15 (30) minutes with fax  or  radio communications</a:t>
            </a:r>
            <a:endParaRPr lang="en-US" sz="1200" b="1" i="1">
              <a:ea typeface="Arial" charset="0"/>
              <a:cs typeface="Arial" charset="0"/>
            </a:endParaRPr>
          </a:p>
        </p:txBody>
      </p:sp>
      <p:sp>
        <p:nvSpPr>
          <p:cNvPr id="15" name="Text Box 13"/>
          <p:cNvSpPr txBox="1">
            <a:spLocks noChangeArrowheads="1"/>
          </p:cNvSpPr>
          <p:nvPr/>
        </p:nvSpPr>
        <p:spPr bwMode="auto">
          <a:xfrm>
            <a:off x="466725" y="4202112"/>
            <a:ext cx="2376487" cy="3877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pPr>
            <a:r>
              <a:rPr lang="en-US" sz="1200" b="1" i="1" dirty="0" smtClean="0">
                <a:ea typeface="Arial" charset="0"/>
                <a:cs typeface="Arial" charset="0"/>
              </a:rPr>
              <a:t>By automatic notification system (ANS) </a:t>
            </a:r>
            <a:endParaRPr lang="en-US" sz="1200" i="1" dirty="0">
              <a:latin typeface="Helvetica Condensed" pitchFamily="34" charset="0"/>
              <a:ea typeface="Arial" charset="0"/>
              <a:cs typeface="Arial" charset="0"/>
            </a:endParaRPr>
          </a:p>
        </p:txBody>
      </p:sp>
      <p:sp>
        <p:nvSpPr>
          <p:cNvPr id="16" name="Text Box 14"/>
          <p:cNvSpPr txBox="1">
            <a:spLocks noChangeArrowheads="1"/>
          </p:cNvSpPr>
          <p:nvPr/>
        </p:nvSpPr>
        <p:spPr bwMode="auto">
          <a:xfrm>
            <a:off x="1547812" y="6002337"/>
            <a:ext cx="2303463" cy="3877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pPr>
            <a:r>
              <a:rPr lang="en-US" sz="1200" b="1" i="1" smtClean="0">
                <a:ea typeface="Arial" charset="0"/>
                <a:cs typeface="Arial" charset="0"/>
              </a:rPr>
              <a:t>By  ANS* or telephone communications</a:t>
            </a:r>
            <a:endParaRPr lang="en-US" sz="1200" b="1" i="1">
              <a:ea typeface="Arial" charset="0"/>
              <a:cs typeface="Arial" charset="0"/>
            </a:endParaRPr>
          </a:p>
        </p:txBody>
      </p:sp>
      <p:sp>
        <p:nvSpPr>
          <p:cNvPr id="17" name="Text Box 15"/>
          <p:cNvSpPr txBox="1">
            <a:spLocks noChangeArrowheads="1"/>
          </p:cNvSpPr>
          <p:nvPr/>
        </p:nvSpPr>
        <p:spPr bwMode="auto">
          <a:xfrm>
            <a:off x="4986337" y="5364162"/>
            <a:ext cx="1962150" cy="314325"/>
          </a:xfrm>
          <a:prstGeom prst="rect">
            <a:avLst/>
          </a:prstGeom>
          <a:solidFill>
            <a:srgbClr val="F0CCC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sl-SI" sz="1400" b="1">
                <a:latin typeface="Helvetica Condensed" pitchFamily="34" charset="0"/>
                <a:ea typeface="Arial" charset="0"/>
                <a:cs typeface="Arial" charset="0"/>
              </a:rPr>
              <a:t>Media</a:t>
            </a:r>
            <a:endParaRPr lang="sl-SI" sz="800" b="1">
              <a:latin typeface="Helvetica Condensed" pitchFamily="34" charset="0"/>
              <a:ea typeface="Arial" charset="0"/>
              <a:cs typeface="Arial" charset="0"/>
            </a:endParaRPr>
          </a:p>
        </p:txBody>
      </p:sp>
      <p:sp>
        <p:nvSpPr>
          <p:cNvPr id="18" name="Text Box 16"/>
          <p:cNvSpPr txBox="1">
            <a:spLocks noChangeArrowheads="1"/>
          </p:cNvSpPr>
          <p:nvPr/>
        </p:nvSpPr>
        <p:spPr bwMode="auto">
          <a:xfrm>
            <a:off x="5057775" y="5822949"/>
            <a:ext cx="2106612" cy="3877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pPr>
            <a:r>
              <a:rPr lang="sl-SI" sz="1200" b="1" i="1">
                <a:ea typeface="Arial" charset="0"/>
                <a:cs typeface="Arial" charset="0"/>
              </a:rPr>
              <a:t>By public information in 2 hours</a:t>
            </a:r>
            <a:r>
              <a:rPr lang="sl-SI" sz="1200" b="1">
                <a:ea typeface="Arial" charset="0"/>
                <a:cs typeface="Arial" charset="0"/>
              </a:rPr>
              <a:t> </a:t>
            </a:r>
            <a:endParaRPr lang="sl-SI" sz="700">
              <a:latin typeface="Helvetica Condensed" pitchFamily="34" charset="0"/>
              <a:ea typeface="Arial" charset="0"/>
              <a:cs typeface="Arial" charset="0"/>
            </a:endParaRPr>
          </a:p>
        </p:txBody>
      </p:sp>
      <p:sp>
        <p:nvSpPr>
          <p:cNvPr id="19" name="AutoShape 17"/>
          <p:cNvSpPr>
            <a:spLocks noChangeArrowheads="1"/>
          </p:cNvSpPr>
          <p:nvPr/>
        </p:nvSpPr>
        <p:spPr bwMode="auto">
          <a:xfrm>
            <a:off x="4498975" y="2411412"/>
            <a:ext cx="144462" cy="792162"/>
          </a:xfrm>
          <a:prstGeom prst="upArrow">
            <a:avLst>
              <a:gd name="adj1" fmla="val 50000"/>
              <a:gd name="adj2" fmla="val 137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0" name="AutoShape 18"/>
          <p:cNvSpPr>
            <a:spLocks noChangeArrowheads="1"/>
          </p:cNvSpPr>
          <p:nvPr/>
        </p:nvSpPr>
        <p:spPr bwMode="auto">
          <a:xfrm rot="13783909">
            <a:off x="3787775" y="4435474"/>
            <a:ext cx="127000" cy="863600"/>
          </a:xfrm>
          <a:prstGeom prst="upArrow">
            <a:avLst>
              <a:gd name="adj1" fmla="val 50000"/>
              <a:gd name="adj2" fmla="val 1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1" name="AutoShape 19"/>
          <p:cNvSpPr>
            <a:spLocks noChangeArrowheads="1"/>
          </p:cNvSpPr>
          <p:nvPr/>
        </p:nvSpPr>
        <p:spPr bwMode="auto">
          <a:xfrm rot="16200000" flipH="1">
            <a:off x="3276599" y="3419475"/>
            <a:ext cx="142875" cy="863600"/>
          </a:xfrm>
          <a:prstGeom prst="upArrow">
            <a:avLst>
              <a:gd name="adj1" fmla="val 50000"/>
              <a:gd name="adj2" fmla="val 1511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2" name="AutoShape 20"/>
          <p:cNvSpPr>
            <a:spLocks noChangeArrowheads="1"/>
          </p:cNvSpPr>
          <p:nvPr/>
        </p:nvSpPr>
        <p:spPr bwMode="auto">
          <a:xfrm rot="18762082" flipV="1">
            <a:off x="5150643" y="4425156"/>
            <a:ext cx="138113" cy="863600"/>
          </a:xfrm>
          <a:prstGeom prst="upArrow">
            <a:avLst>
              <a:gd name="adj1" fmla="val 50000"/>
              <a:gd name="adj2" fmla="val 1563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3" name="AutoShape 21"/>
          <p:cNvSpPr>
            <a:spLocks noChangeArrowheads="1"/>
          </p:cNvSpPr>
          <p:nvPr/>
        </p:nvSpPr>
        <p:spPr bwMode="auto">
          <a:xfrm rot="2422354">
            <a:off x="5722937" y="2482849"/>
            <a:ext cx="180975" cy="863600"/>
          </a:xfrm>
          <a:prstGeom prst="upArrow">
            <a:avLst>
              <a:gd name="adj1" fmla="val 50000"/>
              <a:gd name="adj2" fmla="val 1192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4" name="AutoShape 22"/>
          <p:cNvSpPr>
            <a:spLocks noChangeArrowheads="1"/>
          </p:cNvSpPr>
          <p:nvPr/>
        </p:nvSpPr>
        <p:spPr bwMode="auto">
          <a:xfrm rot="18799141">
            <a:off x="3206749" y="2492375"/>
            <a:ext cx="149225" cy="850900"/>
          </a:xfrm>
          <a:prstGeom prst="upArrow">
            <a:avLst>
              <a:gd name="adj1" fmla="val 50000"/>
              <a:gd name="adj2" fmla="val 1425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5" name="Text Box 23"/>
          <p:cNvSpPr txBox="1">
            <a:spLocks noChangeArrowheads="1"/>
          </p:cNvSpPr>
          <p:nvPr/>
        </p:nvSpPr>
        <p:spPr bwMode="auto">
          <a:xfrm>
            <a:off x="6300787" y="3635374"/>
            <a:ext cx="2179638" cy="3143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sl-SI" sz="1400" b="1">
                <a:latin typeface="Helvetica Condensed" pitchFamily="34" charset="0"/>
                <a:ea typeface="Arial" charset="0"/>
                <a:cs typeface="Arial" charset="0"/>
              </a:rPr>
              <a:t>ON-site notifications</a:t>
            </a:r>
            <a:endParaRPr lang="sl-SI" sz="800" b="1">
              <a:latin typeface="Helvetica Condensed" pitchFamily="34" charset="0"/>
              <a:ea typeface="Arial" charset="0"/>
              <a:cs typeface="Arial" charset="0"/>
            </a:endParaRPr>
          </a:p>
        </p:txBody>
      </p:sp>
      <p:sp>
        <p:nvSpPr>
          <p:cNvPr id="26" name="Text Box 24"/>
          <p:cNvSpPr txBox="1">
            <a:spLocks noChangeArrowheads="1"/>
          </p:cNvSpPr>
          <p:nvPr/>
        </p:nvSpPr>
        <p:spPr bwMode="auto">
          <a:xfrm>
            <a:off x="6227762" y="4130674"/>
            <a:ext cx="2376488" cy="3877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pPr>
            <a:r>
              <a:rPr lang="en-US" sz="1200" b="1" i="1" smtClean="0">
                <a:ea typeface="Arial" charset="0"/>
                <a:cs typeface="Arial" charset="0"/>
              </a:rPr>
              <a:t>By on-site notification system</a:t>
            </a:r>
            <a:endParaRPr lang="en-US" sz="1200" i="1">
              <a:latin typeface="Helvetica Condensed" pitchFamily="34" charset="0"/>
              <a:ea typeface="Arial" charset="0"/>
              <a:cs typeface="Arial" charset="0"/>
            </a:endParaRPr>
          </a:p>
        </p:txBody>
      </p:sp>
      <p:sp>
        <p:nvSpPr>
          <p:cNvPr id="27" name="AutoShape 25"/>
          <p:cNvSpPr>
            <a:spLocks noChangeArrowheads="1"/>
          </p:cNvSpPr>
          <p:nvPr/>
        </p:nvSpPr>
        <p:spPr bwMode="auto">
          <a:xfrm rot="5400000" flipH="1">
            <a:off x="5688806" y="3455193"/>
            <a:ext cx="144463" cy="790575"/>
          </a:xfrm>
          <a:prstGeom prst="upArrow">
            <a:avLst>
              <a:gd name="adj1" fmla="val 50000"/>
              <a:gd name="adj2" fmla="val 1368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sl-SI"/>
          </a:p>
        </p:txBody>
      </p:sp>
      <p:sp>
        <p:nvSpPr>
          <p:cNvPr id="28" name="Sound">
            <a:hlinkClick r:id="rId2" action="ppaction://hlinkfile"/>
          </p:cNvPr>
          <p:cNvSpPr>
            <a:spLocks noEditPoints="1" noChangeArrowheads="1"/>
          </p:cNvSpPr>
          <p:nvPr/>
        </p:nvSpPr>
        <p:spPr bwMode="auto">
          <a:xfrm>
            <a:off x="6515100" y="2914649"/>
            <a:ext cx="504825" cy="576263"/>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9900"/>
          </a:solidFill>
          <a:ln w="9525">
            <a:solidFill>
              <a:srgbClr val="000000"/>
            </a:solidFill>
            <a:miter lim="800000"/>
            <a:headEnd/>
            <a:tailEnd/>
          </a:ln>
          <a:effectLst>
            <a:outerShdw dist="107763" dir="2700000" algn="ctr" rotWithShape="0">
              <a:srgbClr val="808080"/>
            </a:outerShdw>
          </a:effectLst>
        </p:spPr>
        <p:txBody>
          <a:bodyPr/>
          <a:lstStyle/>
          <a:p>
            <a:endParaRPr lang="sl-SI"/>
          </a:p>
        </p:txBody>
      </p:sp>
      <p:pic>
        <p:nvPicPr>
          <p:cNvPr id="29" name="Picture 27" descr="bliskavka-navzdol"/>
          <p:cNvPicPr>
            <a:picLocks noChangeAspect="1" noChangeArrowheads="1"/>
          </p:cNvPicPr>
          <p:nvPr/>
        </p:nvPicPr>
        <p:blipFill>
          <a:blip r:embed="rId3" cstate="print">
            <a:lum bright="26000"/>
            <a:extLst>
              <a:ext uri="{28A0092B-C50C-407E-A947-70E740481C1C}">
                <a14:useLocalDpi xmlns:a14="http://schemas.microsoft.com/office/drawing/2010/main" val="0"/>
              </a:ext>
            </a:extLst>
          </a:blip>
          <a:srcRect/>
          <a:stretch>
            <a:fillRect/>
          </a:stretch>
        </p:blipFill>
        <p:spPr bwMode="auto">
          <a:xfrm>
            <a:off x="7308850" y="2914649"/>
            <a:ext cx="647700" cy="585788"/>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Emergency Preparedness</a:t>
            </a:r>
          </a:p>
        </p:txBody>
      </p:sp>
      <p:sp>
        <p:nvSpPr>
          <p:cNvPr id="3" name="Rectangle 2"/>
          <p:cNvSpPr/>
          <p:nvPr/>
        </p:nvSpPr>
        <p:spPr>
          <a:xfrm>
            <a:off x="3924300" y="6276257"/>
            <a:ext cx="2698155" cy="227755"/>
          </a:xfrm>
          <a:prstGeom prst="rect">
            <a:avLst/>
          </a:prstGeom>
        </p:spPr>
        <p:txBody>
          <a:bodyPr wrap="square">
            <a:spAutoFit/>
          </a:bodyPr>
          <a:lstStyle/>
          <a:p>
            <a:pPr>
              <a:lnSpc>
                <a:spcPct val="80000"/>
              </a:lnSpc>
            </a:pPr>
            <a:r>
              <a:rPr lang="en-US" sz="1100" dirty="0" smtClean="0">
                <a:ea typeface="Arial" charset="0"/>
                <a:cs typeface="Arial" charset="0"/>
              </a:rPr>
              <a:t>*Automatic notification system (ANS) </a:t>
            </a:r>
            <a:endParaRPr lang="en-US" sz="1100" dirty="0">
              <a:latin typeface="Helvetica Condensed" pitchFamily="34" charset="0"/>
              <a:ea typeface="Arial" charset="0"/>
              <a:cs typeface="Arial" charset="0"/>
            </a:endParaRPr>
          </a:p>
        </p:txBody>
      </p:sp>
    </p:spTree>
    <p:extLst>
      <p:ext uri="{BB962C8B-B14F-4D97-AF65-F5344CB8AC3E}">
        <p14:creationId xmlns:p14="http://schemas.microsoft.com/office/powerpoint/2010/main" val="1163625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5894" y="728700"/>
            <a:ext cx="7596187" cy="769937"/>
          </a:xfrm>
        </p:spPr>
        <p:txBody>
          <a:bodyPr/>
          <a:lstStyle/>
          <a:p>
            <a:r>
              <a:rPr lang="en-US" dirty="0" smtClean="0">
                <a:solidFill>
                  <a:srgbClr val="4F6228"/>
                </a:solidFill>
                <a:effectLst>
                  <a:outerShdw blurRad="38100" dist="38100" dir="2700000" algn="tl">
                    <a:srgbClr val="C0C0C0"/>
                  </a:outerShdw>
                </a:effectLst>
              </a:rPr>
              <a:t>Upgrades in Emergency Preparedness after Fokushima event</a:t>
            </a:r>
            <a:endParaRPr lang="en-US" sz="1600" b="1" dirty="0" smtClean="0">
              <a:solidFill>
                <a:srgbClr val="4F6228"/>
              </a:solidFill>
              <a:effectLst/>
            </a:endParaRPr>
          </a:p>
        </p:txBody>
      </p:sp>
      <p:sp>
        <p:nvSpPr>
          <p:cNvPr id="31749" name="Footer Placeholder 4"/>
          <p:cNvSpPr>
            <a:spLocks noGrp="1"/>
          </p:cNvSpPr>
          <p:nvPr>
            <p:ph type="ftr" sz="quarter" idx="12"/>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r>
              <a:rPr lang="en-US" sz="1200" dirty="0" smtClean="0">
                <a:solidFill>
                  <a:prstClr val="white"/>
                </a:solidFill>
              </a:rPr>
              <a:t>www.nek.si, Vrbina 12, 8270 Krško </a:t>
            </a:r>
          </a:p>
        </p:txBody>
      </p:sp>
      <p:sp>
        <p:nvSpPr>
          <p:cNvPr id="31750" name="Slide Number Placeholder 5"/>
          <p:cNvSpPr>
            <a:spLocks noGrp="1"/>
          </p:cNvSpPr>
          <p:nvPr>
            <p:ph type="sldNum" sz="quarter" idx="13"/>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fld id="{C46EF651-EC13-4256-B7C9-1705885A3D0B}" type="slidenum">
              <a:rPr lang="en-US" sz="1200" smtClean="0">
                <a:solidFill>
                  <a:prstClr val="black"/>
                </a:solidFill>
              </a:rPr>
              <a:pPr/>
              <a:t>26</a:t>
            </a:fld>
            <a:endParaRPr lang="en-US" sz="1200" dirty="0" smtClean="0">
              <a:solidFill>
                <a:prstClr val="black"/>
              </a:solidFill>
            </a:endParaRPr>
          </a:p>
        </p:txBody>
      </p:sp>
      <p:sp>
        <p:nvSpPr>
          <p:cNvPr id="2" name="Rectangle 1"/>
          <p:cNvSpPr/>
          <p:nvPr/>
        </p:nvSpPr>
        <p:spPr>
          <a:xfrm>
            <a:off x="613292" y="1700808"/>
            <a:ext cx="7704856" cy="4644348"/>
          </a:xfrm>
          <a:prstGeom prst="rect">
            <a:avLst/>
          </a:prstGeom>
        </p:spPr>
        <p:txBody>
          <a:bodyPr wrap="square">
            <a:spAutoFit/>
          </a:bodyPr>
          <a:lstStyle/>
          <a:p>
            <a:pPr marL="342900" indent="-342900" eaLnBrk="1" hangingPunct="1">
              <a:spcAft>
                <a:spcPts val="300"/>
              </a:spcAft>
              <a:buFont typeface="Arial" pitchFamily="34" charset="0"/>
              <a:buChar char="•"/>
            </a:pPr>
            <a:r>
              <a:rPr lang="en-US" dirty="0" smtClean="0"/>
              <a:t>After Fokushima nuclear accident and completion of stress test, major Emergency Preparedness changes were required in MULTI-UNIT NPP! </a:t>
            </a:r>
            <a:r>
              <a:rPr lang="en-US" b="1" dirty="0" smtClean="0"/>
              <a:t>NEK is single unit NPP!</a:t>
            </a:r>
          </a:p>
          <a:p>
            <a:pPr marL="342900" indent="-342900" eaLnBrk="1" hangingPunct="1">
              <a:spcAft>
                <a:spcPts val="300"/>
              </a:spcAft>
              <a:buFont typeface="Arial" pitchFamily="34" charset="0"/>
              <a:buChar char="•"/>
            </a:pPr>
            <a:endParaRPr lang="en-US" sz="1400" dirty="0" smtClean="0"/>
          </a:p>
          <a:p>
            <a:pPr marL="342900" indent="-342900" eaLnBrk="1" hangingPunct="1">
              <a:spcAft>
                <a:spcPts val="300"/>
              </a:spcAft>
              <a:buFont typeface="Arial" pitchFamily="34" charset="0"/>
              <a:buChar char="•"/>
            </a:pPr>
            <a:r>
              <a:rPr lang="en-US" dirty="0" smtClean="0"/>
              <a:t>NEK already performed several improvements in the area of </a:t>
            </a:r>
            <a:r>
              <a:rPr lang="en-US" b="1" dirty="0" smtClean="0"/>
              <a:t>communication and notification </a:t>
            </a:r>
            <a:r>
              <a:rPr lang="en-US" dirty="0" smtClean="0"/>
              <a:t>(satellite telephoned for example), several improvements will be done within SUP</a:t>
            </a:r>
          </a:p>
          <a:p>
            <a:pPr marL="342900" indent="-342900" eaLnBrk="1" hangingPunct="1">
              <a:spcAft>
                <a:spcPts val="300"/>
              </a:spcAft>
              <a:buFont typeface="Arial" pitchFamily="34" charset="0"/>
              <a:buChar char="•"/>
            </a:pPr>
            <a:endParaRPr lang="en-US" sz="1400" dirty="0" smtClean="0"/>
          </a:p>
          <a:p>
            <a:pPr marL="342900" indent="-342900" eaLnBrk="1" hangingPunct="1">
              <a:spcAft>
                <a:spcPts val="300"/>
              </a:spcAft>
              <a:buFont typeface="Arial" pitchFamily="34" charset="0"/>
              <a:buChar char="•"/>
            </a:pPr>
            <a:r>
              <a:rPr lang="en-US" dirty="0" smtClean="0"/>
              <a:t>NEK is </a:t>
            </a:r>
            <a:r>
              <a:rPr lang="en-US" b="1" dirty="0" smtClean="0"/>
              <a:t>implementing SUP</a:t>
            </a:r>
            <a:r>
              <a:rPr lang="en-US" dirty="0" smtClean="0"/>
              <a:t> which intend to build new </a:t>
            </a:r>
            <a:r>
              <a:rPr lang="en-US" b="1" dirty="0" smtClean="0"/>
              <a:t>TSC, reconstruct OSC and will improve organization</a:t>
            </a:r>
            <a:r>
              <a:rPr lang="en-US" dirty="0" smtClean="0"/>
              <a:t> of the plant emergency preparedness</a:t>
            </a:r>
          </a:p>
          <a:p>
            <a:pPr marL="342900" indent="-342900" eaLnBrk="1" hangingPunct="1">
              <a:spcAft>
                <a:spcPts val="300"/>
              </a:spcAft>
              <a:buFont typeface="Arial" pitchFamily="34" charset="0"/>
              <a:buChar char="•"/>
            </a:pPr>
            <a:endParaRPr lang="en-US" dirty="0" smtClean="0"/>
          </a:p>
          <a:p>
            <a:pPr marL="342900" indent="-342900" eaLnBrk="1" hangingPunct="1">
              <a:spcAft>
                <a:spcPts val="300"/>
              </a:spcAft>
              <a:buFont typeface="Arial" pitchFamily="34" charset="0"/>
              <a:buChar char="•"/>
            </a:pPr>
            <a:r>
              <a:rPr lang="en-US" dirty="0" smtClean="0"/>
              <a:t>Compatible notification system with EU (borders France, Germany, Belgium): NPP inform state organs. The state notify neighboring countries in case of emergency.</a:t>
            </a:r>
            <a:endParaRPr lang="en-US" dirty="0"/>
          </a:p>
        </p:txBody>
      </p:sp>
      <p:sp>
        <p:nvSpPr>
          <p:cNvPr id="9"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Emergency Preparedness</a:t>
            </a:r>
          </a:p>
        </p:txBody>
      </p:sp>
    </p:spTree>
    <p:extLst>
      <p:ext uri="{BB962C8B-B14F-4D97-AF65-F5344CB8AC3E}">
        <p14:creationId xmlns:p14="http://schemas.microsoft.com/office/powerpoint/2010/main" val="1567117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3"/>
          <p:cNvSpPr>
            <a:spLocks noGrp="1" noChangeArrowheads="1"/>
          </p:cNvSpPr>
          <p:nvPr>
            <p:ph type="ftr" sz="quarter" idx="12"/>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r>
              <a:rPr lang="sl-SI" sz="1200" smtClean="0">
                <a:solidFill>
                  <a:schemeClr val="bg1"/>
                </a:solidFill>
              </a:rPr>
              <a:t>www.nek.si, Vrbina 12, 8270 Krško </a:t>
            </a:r>
          </a:p>
        </p:txBody>
      </p:sp>
      <p:sp>
        <p:nvSpPr>
          <p:cNvPr id="45059" name="Rectangle 34"/>
          <p:cNvSpPr>
            <a:spLocks noGrp="1" noChangeArrowheads="1"/>
          </p:cNvSpPr>
          <p:nvPr>
            <p:ph type="sldNum" sz="quarter" idx="13"/>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fld id="{51CBA756-0EF9-4B7D-B853-4858C1338350}" type="slidenum">
              <a:rPr lang="sl-SI" sz="1200" smtClean="0">
                <a:solidFill>
                  <a:schemeClr val="tx1"/>
                </a:solidFill>
              </a:rPr>
              <a:pPr/>
              <a:t>27</a:t>
            </a:fld>
            <a:endParaRPr lang="sl-SI" sz="1200" smtClean="0">
              <a:solidFill>
                <a:schemeClr val="tx1"/>
              </a:solidFill>
            </a:endParaRPr>
          </a:p>
        </p:txBody>
      </p:sp>
      <p:sp>
        <p:nvSpPr>
          <p:cNvPr id="7"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Conclusions</a:t>
            </a:r>
          </a:p>
        </p:txBody>
      </p:sp>
      <p:sp>
        <p:nvSpPr>
          <p:cNvPr id="8" name="Rectangle 2"/>
          <p:cNvSpPr>
            <a:spLocks noGrp="1"/>
          </p:cNvSpPr>
          <p:nvPr>
            <p:ph type="title" idx="4294967295"/>
          </p:nvPr>
        </p:nvSpPr>
        <p:spPr>
          <a:xfrm>
            <a:off x="701675" y="728663"/>
            <a:ext cx="7920038" cy="688975"/>
          </a:xfrm>
          <a:noFill/>
        </p:spPr>
        <p:txBody>
          <a:bodyPr/>
          <a:lstStyle/>
          <a:p>
            <a:r>
              <a:rPr lang="en-US" dirty="0" smtClean="0">
                <a:effectLst/>
              </a:rPr>
              <a:t>Objectives for the future</a:t>
            </a:r>
          </a:p>
        </p:txBody>
      </p:sp>
      <p:sp>
        <p:nvSpPr>
          <p:cNvPr id="9" name="Rectangle 3"/>
          <p:cNvSpPr>
            <a:spLocks noGrp="1"/>
          </p:cNvSpPr>
          <p:nvPr>
            <p:ph type="body" idx="4294967295"/>
          </p:nvPr>
        </p:nvSpPr>
        <p:spPr>
          <a:xfrm>
            <a:off x="684213" y="1592263"/>
            <a:ext cx="7235825" cy="4716462"/>
          </a:xfrm>
        </p:spPr>
        <p:txBody>
          <a:bodyPr/>
          <a:lstStyle/>
          <a:p>
            <a:r>
              <a:rPr lang="en-US" b="1" dirty="0" smtClean="0"/>
              <a:t>Improved performance</a:t>
            </a:r>
            <a:r>
              <a:rPr lang="en-US" dirty="0" smtClean="0"/>
              <a:t>: availability 93%, automatic scrams 0, forced loss rate ≤1%, Outage duration 25days/18month,collective radiation exposure &lt;0.5 man </a:t>
            </a:r>
            <a:r>
              <a:rPr lang="en-US" dirty="0" err="1" smtClean="0"/>
              <a:t>Sv</a:t>
            </a:r>
            <a:r>
              <a:rPr lang="en-US" dirty="0" smtClean="0"/>
              <a:t>/year</a:t>
            </a:r>
          </a:p>
          <a:p>
            <a:r>
              <a:rPr lang="en-US" b="1" dirty="0" smtClean="0"/>
              <a:t>Investment of € 300</a:t>
            </a:r>
            <a:r>
              <a:rPr lang="sl-SI" b="1" dirty="0" smtClean="0"/>
              <a:t>-400</a:t>
            </a:r>
            <a:r>
              <a:rPr lang="en-US" b="1" dirty="0" smtClean="0"/>
              <a:t> million</a:t>
            </a:r>
            <a:r>
              <a:rPr lang="en-US" dirty="0" smtClean="0"/>
              <a:t> in the next 10 years to increase nuclear safety, improve material condition, reduce environmental impact</a:t>
            </a:r>
          </a:p>
          <a:p>
            <a:r>
              <a:rPr lang="en-US" b="1" dirty="0" smtClean="0"/>
              <a:t>Periodic safety review each 10 years</a:t>
            </a:r>
            <a:r>
              <a:rPr lang="en-US" dirty="0" smtClean="0"/>
              <a:t>, implementation of recommendations</a:t>
            </a:r>
          </a:p>
          <a:p>
            <a:r>
              <a:rPr lang="en-US" b="1" dirty="0" smtClean="0"/>
              <a:t>Plant life extension to 40+10+10</a:t>
            </a:r>
            <a:r>
              <a:rPr lang="en-US" dirty="0" smtClean="0"/>
              <a:t> years, manage change of generation</a:t>
            </a:r>
          </a:p>
          <a:p>
            <a:r>
              <a:rPr lang="en-US" b="1" dirty="0" smtClean="0"/>
              <a:t>Effective on site waste management</a:t>
            </a:r>
            <a:r>
              <a:rPr lang="en-US" dirty="0" smtClean="0"/>
              <a:t> solutions for LILW and spent fuel</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p:cNvSpPr>
            <a:spLocks noGrp="1" noChangeArrowheads="1"/>
          </p:cNvSpPr>
          <p:nvPr>
            <p:ph type="ftr" sz="quarter" idx="12"/>
          </p:nvPr>
        </p:nvSpPr>
        <p:spPr/>
        <p:txBody>
          <a:bodyPr/>
          <a:lstStyle/>
          <a:p>
            <a:r>
              <a:rPr lang="sl-SI"/>
              <a:t>www.nek.si, Vrbina 12, 8270 Krško </a:t>
            </a:r>
          </a:p>
        </p:txBody>
      </p:sp>
      <p:sp>
        <p:nvSpPr>
          <p:cNvPr id="8" name="Rectangle 34"/>
          <p:cNvSpPr>
            <a:spLocks noGrp="1" noChangeArrowheads="1"/>
          </p:cNvSpPr>
          <p:nvPr>
            <p:ph type="sldNum" sz="quarter" idx="13"/>
          </p:nvPr>
        </p:nvSpPr>
        <p:spPr/>
        <p:txBody>
          <a:bodyPr/>
          <a:lstStyle/>
          <a:p>
            <a:fld id="{929DEE10-FB61-4610-8835-F7B2EFD43157}" type="slidenum">
              <a:rPr lang="sl-SI"/>
              <a:pPr/>
              <a:t>3</a:t>
            </a:fld>
            <a:endParaRPr lang="sl-SI"/>
          </a:p>
        </p:txBody>
      </p:sp>
      <p:sp>
        <p:nvSpPr>
          <p:cNvPr id="2" name="Text Placeholder 1"/>
          <p:cNvSpPr>
            <a:spLocks noGrp="1"/>
          </p:cNvSpPr>
          <p:nvPr>
            <p:ph type="body" sz="quarter" idx="4294967295"/>
          </p:nvPr>
        </p:nvSpPr>
        <p:spPr>
          <a:xfrm>
            <a:off x="0" y="0"/>
            <a:ext cx="8286796" cy="648000"/>
          </a:xfrm>
          <a:gradFill>
            <a:gsLst>
              <a:gs pos="40000">
                <a:srgbClr val="6464FF">
                  <a:alpha val="70000"/>
                </a:srgbClr>
              </a:gs>
              <a:gs pos="100000">
                <a:srgbClr val="E1F1CF">
                  <a:alpha val="0"/>
                </a:srgbClr>
              </a:gs>
            </a:gsLst>
            <a:lin ang="0" scaled="0"/>
          </a:gradFill>
          <a:ln>
            <a:miter lim="800000"/>
            <a:headEnd/>
            <a:tailEnd/>
          </a:ln>
          <a:extLst/>
        </p:spPr>
        <p:txBody>
          <a:bodyPr lIns="792000"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indent="0" eaLnBrk="1" hangingPunct="1">
              <a:buFontTx/>
              <a:buNone/>
            </a:pPr>
            <a:r>
              <a:rPr lang="sl-SI" sz="1800" dirty="0" smtClean="0">
                <a:solidFill>
                  <a:schemeClr val="bg1"/>
                </a:solidFill>
              </a:rPr>
              <a:t>NUCLEAR SAFETY AND EMERGENCY PREPAREDNESS</a:t>
            </a:r>
            <a:endParaRPr lang="en-US" sz="1400" dirty="0" smtClean="0">
              <a:solidFill>
                <a:schemeClr val="bg1"/>
              </a:solidFill>
              <a:latin typeface="Tahoma" pitchFamily="34" charset="0"/>
            </a:endParaRPr>
          </a:p>
          <a:p>
            <a:pPr marL="0" indent="0" eaLnBrk="1" hangingPunct="1">
              <a:buFontTx/>
              <a:buNone/>
            </a:pPr>
            <a:r>
              <a:rPr lang="en-US" sz="1600" dirty="0" smtClean="0">
                <a:solidFill>
                  <a:srgbClr val="FFFF00"/>
                </a:solidFill>
                <a:latin typeface="Tahoma" pitchFamily="34" charset="0"/>
              </a:rPr>
              <a:t>General Plant Data</a:t>
            </a:r>
          </a:p>
        </p:txBody>
      </p:sp>
      <p:sp>
        <p:nvSpPr>
          <p:cNvPr id="3" name="Title 2"/>
          <p:cNvSpPr>
            <a:spLocks noGrp="1"/>
          </p:cNvSpPr>
          <p:nvPr>
            <p:ph type="title" idx="4294967295"/>
          </p:nvPr>
        </p:nvSpPr>
        <p:spPr>
          <a:xfrm>
            <a:off x="665860" y="728700"/>
            <a:ext cx="7920038" cy="688975"/>
          </a:xfrm>
        </p:spPr>
        <p:txBody>
          <a:bodyPr/>
          <a:lstStyle/>
          <a:p>
            <a:pPr eaLnBrk="1" hangingPunct="1"/>
            <a:r>
              <a:rPr lang="en-US" sz="2000" dirty="0" smtClean="0">
                <a:effectLst>
                  <a:outerShdw blurRad="38100" dist="38100" dir="2700000" algn="tl">
                    <a:srgbClr val="C0C0C0"/>
                  </a:outerShdw>
                </a:effectLst>
              </a:rPr>
              <a:t>Nuclear Power Plant Krško in brief</a:t>
            </a:r>
          </a:p>
        </p:txBody>
      </p:sp>
      <p:sp>
        <p:nvSpPr>
          <p:cNvPr id="181254" name="Content Placeholder 3"/>
          <p:cNvSpPr>
            <a:spLocks noGrp="1"/>
          </p:cNvSpPr>
          <p:nvPr>
            <p:ph idx="4294967295"/>
          </p:nvPr>
        </p:nvSpPr>
        <p:spPr>
          <a:xfrm>
            <a:off x="684213" y="1592263"/>
            <a:ext cx="6083300" cy="4716462"/>
          </a:xfrm>
        </p:spPr>
        <p:txBody>
          <a:bodyPr/>
          <a:lstStyle/>
          <a:p>
            <a:pPr marL="0" indent="0" defTabSz="635000" eaLnBrk="1" hangingPunct="1">
              <a:spcAft>
                <a:spcPts val="300"/>
              </a:spcAft>
              <a:tabLst>
                <a:tab pos="2870200" algn="l"/>
                <a:tab pos="3403600" algn="l"/>
              </a:tabLst>
            </a:pPr>
            <a:r>
              <a:rPr lang="sl-SI" sz="1600" b="1" dirty="0" smtClean="0"/>
              <a:t>  </a:t>
            </a:r>
            <a:r>
              <a:rPr lang="en-US" sz="1600" b="1" dirty="0" smtClean="0"/>
              <a:t>0wner</a:t>
            </a:r>
            <a:r>
              <a:rPr lang="sl-SI" sz="1600" b="1" dirty="0" smtClean="0"/>
              <a:t>……………………..	</a:t>
            </a:r>
            <a:r>
              <a:rPr lang="en-US" sz="1600" b="1" dirty="0" smtClean="0"/>
              <a:t>GEN </a:t>
            </a:r>
            <a:r>
              <a:rPr lang="en-US" sz="1600" b="1" dirty="0" err="1" smtClean="0"/>
              <a:t>Energija</a:t>
            </a:r>
            <a:r>
              <a:rPr lang="sl-SI" sz="1600" b="1" dirty="0" smtClean="0"/>
              <a:t>-</a:t>
            </a:r>
            <a:r>
              <a:rPr lang="en-US" sz="1600" b="1" dirty="0" smtClean="0"/>
              <a:t> 50%</a:t>
            </a:r>
          </a:p>
          <a:p>
            <a:pPr marL="0" indent="0" defTabSz="635000" eaLnBrk="1" hangingPunct="1">
              <a:spcAft>
                <a:spcPts val="300"/>
              </a:spcAft>
              <a:buFont typeface="Wingdings" pitchFamily="2" charset="2"/>
              <a:buNone/>
              <a:tabLst>
                <a:tab pos="2870200" algn="l"/>
                <a:tab pos="3403600" algn="l"/>
              </a:tabLst>
            </a:pPr>
            <a:r>
              <a:rPr lang="sl-SI" sz="1600" b="1" dirty="0" smtClean="0"/>
              <a:t>	</a:t>
            </a:r>
            <a:r>
              <a:rPr lang="en-US" sz="1600" b="1" dirty="0" smtClean="0"/>
              <a:t>HEP </a:t>
            </a:r>
            <a:r>
              <a:rPr lang="sl-SI" sz="1600" b="1" dirty="0" smtClean="0"/>
              <a:t>-</a:t>
            </a:r>
            <a:r>
              <a:rPr lang="en-US" sz="1600" b="1" dirty="0" smtClean="0"/>
              <a:t>50%</a:t>
            </a:r>
          </a:p>
          <a:p>
            <a:pPr marL="0" indent="0" defTabSz="635000" eaLnBrk="1" hangingPunct="1">
              <a:spcAft>
                <a:spcPts val="300"/>
              </a:spcAft>
              <a:tabLst>
                <a:tab pos="2870200" algn="l"/>
                <a:tab pos="3403600" algn="l"/>
              </a:tabLst>
            </a:pPr>
            <a:r>
              <a:rPr lang="sl-SI" sz="1600" b="1" dirty="0" smtClean="0"/>
              <a:t>  </a:t>
            </a:r>
            <a:r>
              <a:rPr lang="en-US" sz="1600" b="1" dirty="0" smtClean="0"/>
              <a:t>Operator</a:t>
            </a:r>
            <a:r>
              <a:rPr lang="sl-SI" sz="1600" b="1" dirty="0" smtClean="0"/>
              <a:t> </a:t>
            </a:r>
            <a:r>
              <a:rPr lang="en-US" sz="1600" b="1" dirty="0" smtClean="0"/>
              <a:t>…</a:t>
            </a:r>
            <a:r>
              <a:rPr lang="sl-SI" sz="1600" b="1" dirty="0" smtClean="0"/>
              <a:t>………………</a:t>
            </a:r>
            <a:r>
              <a:rPr lang="en-US" sz="1600" b="1" dirty="0" smtClean="0"/>
              <a:t>  </a:t>
            </a:r>
            <a:r>
              <a:rPr lang="sl-SI" sz="1600" b="1" dirty="0" smtClean="0"/>
              <a:t>	</a:t>
            </a:r>
            <a:r>
              <a:rPr lang="en-US" sz="1600" b="1" dirty="0" err="1" smtClean="0"/>
              <a:t>Nuklearna</a:t>
            </a:r>
            <a:r>
              <a:rPr lang="en-US" sz="1600" b="1" dirty="0" smtClean="0"/>
              <a:t> </a:t>
            </a:r>
            <a:r>
              <a:rPr lang="en-US" sz="1600" b="1" dirty="0" err="1" smtClean="0"/>
              <a:t>elektrarna</a:t>
            </a:r>
            <a:r>
              <a:rPr lang="sl-SI" sz="1600" b="1" dirty="0" smtClean="0"/>
              <a:t> </a:t>
            </a:r>
            <a:r>
              <a:rPr lang="en-US" sz="1600" b="1" dirty="0" smtClean="0"/>
              <a:t>Krško</a:t>
            </a:r>
          </a:p>
          <a:p>
            <a:pPr marL="0" indent="0" defTabSz="635000" eaLnBrk="1" hangingPunct="1">
              <a:spcAft>
                <a:spcPts val="300"/>
              </a:spcAft>
              <a:tabLst>
                <a:tab pos="2870200" algn="l"/>
                <a:tab pos="3403600" algn="l"/>
              </a:tabLst>
            </a:pPr>
            <a:r>
              <a:rPr lang="sl-SI" sz="1600" b="1" dirty="0" smtClean="0"/>
              <a:t>  </a:t>
            </a:r>
            <a:r>
              <a:rPr lang="en-US" sz="1600" b="1" dirty="0" smtClean="0"/>
              <a:t>NSSS supplier……</a:t>
            </a:r>
            <a:r>
              <a:rPr lang="sl-SI" sz="1600" b="1" dirty="0" smtClean="0"/>
              <a:t>……...	</a:t>
            </a:r>
            <a:r>
              <a:rPr lang="en-US" sz="1600" b="1" dirty="0" smtClean="0"/>
              <a:t>Westinghouse</a:t>
            </a:r>
            <a:endParaRPr lang="sl-SI" sz="1600" b="1" dirty="0" smtClean="0"/>
          </a:p>
          <a:p>
            <a:pPr marL="0" indent="0" defTabSz="635000" eaLnBrk="1" hangingPunct="1">
              <a:spcAft>
                <a:spcPts val="300"/>
              </a:spcAft>
              <a:tabLst>
                <a:tab pos="2870200" algn="l"/>
                <a:tab pos="3403600" algn="l"/>
              </a:tabLst>
            </a:pPr>
            <a:r>
              <a:rPr lang="sl-SI" sz="1600" b="1" dirty="0" smtClean="0"/>
              <a:t>  </a:t>
            </a:r>
            <a:r>
              <a:rPr lang="en-US" sz="1600" b="1" dirty="0" smtClean="0"/>
              <a:t>Reactor type……</a:t>
            </a:r>
            <a:r>
              <a:rPr lang="sl-SI" sz="1600" b="1" dirty="0" smtClean="0"/>
              <a:t>……….	PWR</a:t>
            </a:r>
            <a:endParaRPr lang="en-US" sz="1600" b="1" dirty="0" smtClean="0"/>
          </a:p>
          <a:p>
            <a:pPr marL="0" indent="0" defTabSz="635000" eaLnBrk="1" hangingPunct="1">
              <a:spcAft>
                <a:spcPts val="300"/>
              </a:spcAft>
              <a:tabLst>
                <a:tab pos="2870200" algn="l"/>
                <a:tab pos="3403600" algn="l"/>
              </a:tabLst>
            </a:pPr>
            <a:r>
              <a:rPr lang="sl-SI" sz="1600" b="1" dirty="0" smtClean="0"/>
              <a:t>  </a:t>
            </a:r>
            <a:r>
              <a:rPr lang="en-US" sz="1600" b="1" dirty="0" smtClean="0"/>
              <a:t>Construction permit……</a:t>
            </a:r>
            <a:r>
              <a:rPr lang="sl-SI" sz="1600" b="1" dirty="0" smtClean="0"/>
              <a:t>	</a:t>
            </a:r>
            <a:r>
              <a:rPr lang="en-US" sz="1600" b="1" dirty="0" smtClean="0"/>
              <a:t>1975</a:t>
            </a:r>
          </a:p>
          <a:p>
            <a:pPr marL="0" indent="0" defTabSz="635000" eaLnBrk="1" hangingPunct="1">
              <a:spcAft>
                <a:spcPts val="300"/>
              </a:spcAft>
              <a:tabLst>
                <a:tab pos="2870200" algn="l"/>
                <a:tab pos="3403600" algn="l"/>
              </a:tabLst>
            </a:pPr>
            <a:r>
              <a:rPr lang="sl-SI" sz="1600" b="1" dirty="0" smtClean="0"/>
              <a:t>  </a:t>
            </a:r>
            <a:r>
              <a:rPr lang="en-US" sz="1600" b="1" dirty="0" smtClean="0"/>
              <a:t>Commercial operation…</a:t>
            </a:r>
            <a:r>
              <a:rPr lang="sl-SI" sz="1600" b="1" dirty="0" smtClean="0"/>
              <a:t>	</a:t>
            </a:r>
            <a:r>
              <a:rPr lang="en-US" sz="1600" b="1" dirty="0" smtClean="0"/>
              <a:t>1983</a:t>
            </a:r>
          </a:p>
          <a:p>
            <a:pPr marL="0" indent="0" defTabSz="635000" eaLnBrk="1" hangingPunct="1">
              <a:spcAft>
                <a:spcPts val="300"/>
              </a:spcAft>
              <a:tabLst>
                <a:tab pos="2870200" algn="l"/>
                <a:tab pos="3403600" algn="l"/>
              </a:tabLst>
            </a:pPr>
            <a:r>
              <a:rPr lang="sl-SI" sz="1600" b="1" dirty="0" smtClean="0"/>
              <a:t>  </a:t>
            </a:r>
            <a:r>
              <a:rPr lang="en-US" sz="1600" b="1" dirty="0" smtClean="0"/>
              <a:t>Operating license………</a:t>
            </a:r>
            <a:r>
              <a:rPr lang="sl-SI" sz="1600" b="1" dirty="0" smtClean="0"/>
              <a:t>.	</a:t>
            </a:r>
            <a:r>
              <a:rPr lang="en-US" sz="1600" b="1" dirty="0" smtClean="0"/>
              <a:t>40 years</a:t>
            </a:r>
          </a:p>
          <a:p>
            <a:pPr marL="0" indent="0" defTabSz="635000" eaLnBrk="1" hangingPunct="1">
              <a:spcAft>
                <a:spcPts val="300"/>
              </a:spcAft>
              <a:tabLst>
                <a:tab pos="2870200" algn="l"/>
                <a:tab pos="3403600" algn="l"/>
              </a:tabLst>
            </a:pPr>
            <a:r>
              <a:rPr lang="sl-SI" sz="1600" b="1" dirty="0" smtClean="0"/>
              <a:t>  </a:t>
            </a:r>
            <a:r>
              <a:rPr lang="en-US" sz="1600" b="1" dirty="0" smtClean="0"/>
              <a:t>Number of employees…</a:t>
            </a:r>
            <a:r>
              <a:rPr lang="sl-SI" sz="1600" b="1" dirty="0" smtClean="0"/>
              <a:t>.	</a:t>
            </a:r>
            <a:r>
              <a:rPr lang="en-US" sz="1600" b="1" dirty="0" smtClean="0"/>
              <a:t>~600</a:t>
            </a:r>
          </a:p>
          <a:p>
            <a:pPr marL="0" indent="0" defTabSz="635000" eaLnBrk="1" hangingPunct="1">
              <a:spcAft>
                <a:spcPts val="300"/>
              </a:spcAft>
              <a:tabLst>
                <a:tab pos="2870200" algn="l"/>
                <a:tab pos="3403600" algn="l"/>
              </a:tabLst>
            </a:pPr>
            <a:r>
              <a:rPr lang="sl-SI" sz="1600" b="1" dirty="0" smtClean="0"/>
              <a:t>  </a:t>
            </a:r>
            <a:r>
              <a:rPr lang="en-US" sz="1600" b="1" dirty="0" smtClean="0"/>
              <a:t>Gross plant output……….</a:t>
            </a:r>
            <a:r>
              <a:rPr lang="sl-SI" sz="1600" b="1" dirty="0" smtClean="0"/>
              <a:t>    727 MW</a:t>
            </a:r>
            <a:r>
              <a:rPr lang="en-US" sz="1600" b="1" dirty="0" smtClean="0"/>
              <a:t>            </a:t>
            </a:r>
          </a:p>
          <a:p>
            <a:pPr marL="0" indent="0" defTabSz="635000" eaLnBrk="1" hangingPunct="1">
              <a:spcAft>
                <a:spcPts val="300"/>
              </a:spcAft>
              <a:buFont typeface="Wingdings" pitchFamily="2" charset="2"/>
              <a:buNone/>
              <a:tabLst>
                <a:tab pos="2870200" algn="l"/>
                <a:tab pos="3403600" algn="l"/>
              </a:tabLst>
            </a:pPr>
            <a:r>
              <a:rPr lang="en-US" sz="1600" b="1" dirty="0" smtClean="0"/>
              <a:t>more:</a:t>
            </a:r>
          </a:p>
          <a:p>
            <a:pPr marL="0" indent="0" defTabSz="635000" eaLnBrk="1" hangingPunct="1">
              <a:spcAft>
                <a:spcPts val="300"/>
              </a:spcAft>
              <a:buFont typeface="Wingdings" pitchFamily="2" charset="2"/>
              <a:buNone/>
              <a:tabLst>
                <a:tab pos="2870200" algn="l"/>
                <a:tab pos="3403600" algn="l"/>
              </a:tabLst>
            </a:pPr>
            <a:r>
              <a:rPr lang="en-US" sz="1200" b="1" dirty="0" smtClean="0">
                <a:hlinkClick r:id="rId3"/>
              </a:rPr>
              <a:t>http://www.nek.si/en/about_nuclear_technology/technical_data</a:t>
            </a:r>
            <a:endParaRPr lang="en-US" sz="1200" b="1" dirty="0" smtClean="0"/>
          </a:p>
        </p:txBody>
      </p:sp>
      <p:sp>
        <p:nvSpPr>
          <p:cNvPr id="14342" name="Slide Number Placeholder 4"/>
          <p:cNvSpPr txBox="1">
            <a:spLocks noGrp="1"/>
          </p:cNvSpPr>
          <p:nvPr/>
        </p:nvSpPr>
        <p:spPr bwMode="auto">
          <a:xfrm>
            <a:off x="6496050" y="6492875"/>
            <a:ext cx="2133600" cy="365125"/>
          </a:xfrm>
          <a:prstGeom prst="rect">
            <a:avLst/>
          </a:prstGeom>
          <a:noFill/>
          <a:ln>
            <a:miter lim="800000"/>
            <a:headEnd/>
            <a:tailEnd/>
          </a:ln>
        </p:spPr>
        <p:txBody>
          <a:bodyPr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endParaRPr lang="en-US" sz="1200">
              <a:latin typeface="Tahoma" pitchFamily="34" charset="0"/>
            </a:endParaRPr>
          </a:p>
        </p:txBody>
      </p:sp>
      <p:pic>
        <p:nvPicPr>
          <p:cNvPr id="181257" name="Picture 9" descr="Panorama-polje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3550" y="2816225"/>
            <a:ext cx="3421063"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82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3"/>
          <p:cNvSpPr>
            <a:spLocks noGrp="1" noChangeArrowheads="1"/>
          </p:cNvSpPr>
          <p:nvPr>
            <p:ph type="ftr" sz="quarter" idx="12"/>
          </p:nvPr>
        </p:nvSpPr>
        <p:spPr/>
        <p:txBody>
          <a:bodyPr/>
          <a:lstStyle/>
          <a:p>
            <a:r>
              <a:rPr lang="sl-SI"/>
              <a:t>www.nek.si, Vrbina 12, 8270 Krško </a:t>
            </a:r>
          </a:p>
        </p:txBody>
      </p:sp>
      <p:sp>
        <p:nvSpPr>
          <p:cNvPr id="44" name="Rectangle 34"/>
          <p:cNvSpPr>
            <a:spLocks noGrp="1" noChangeArrowheads="1"/>
          </p:cNvSpPr>
          <p:nvPr>
            <p:ph type="sldNum" sz="quarter" idx="13"/>
          </p:nvPr>
        </p:nvSpPr>
        <p:spPr/>
        <p:txBody>
          <a:bodyPr/>
          <a:lstStyle/>
          <a:p>
            <a:fld id="{DD7278C2-3CA9-44FD-9095-C18DD5BF3E85}" type="slidenum">
              <a:rPr lang="sl-SI"/>
              <a:pPr/>
              <a:t>4</a:t>
            </a:fld>
            <a:endParaRPr lang="sl-SI"/>
          </a:p>
        </p:txBody>
      </p:sp>
      <p:sp>
        <p:nvSpPr>
          <p:cNvPr id="2" name="Title 1"/>
          <p:cNvSpPr>
            <a:spLocks noGrp="1"/>
          </p:cNvSpPr>
          <p:nvPr>
            <p:ph type="title" idx="4294967295"/>
          </p:nvPr>
        </p:nvSpPr>
        <p:spPr/>
        <p:txBody>
          <a:bodyPr/>
          <a:lstStyle/>
          <a:p>
            <a:pPr eaLnBrk="1" hangingPunct="1"/>
            <a:r>
              <a:rPr lang="en-US" dirty="0" smtClean="0">
                <a:effectLst>
                  <a:outerShdw blurRad="38100" dist="38100" dir="2700000" algn="tl">
                    <a:srgbClr val="C0C0C0"/>
                  </a:outerShdw>
                </a:effectLst>
              </a:rPr>
              <a:t>Independent functions ensured</a:t>
            </a:r>
          </a:p>
        </p:txBody>
      </p:sp>
      <p:sp>
        <p:nvSpPr>
          <p:cNvPr id="168967" name="Slide Number Placeholder 6"/>
          <p:cNvSpPr txBox="1">
            <a:spLocks noGrp="1"/>
          </p:cNvSpPr>
          <p:nvPr/>
        </p:nvSpPr>
        <p:spPr bwMode="auto">
          <a:xfrm>
            <a:off x="6496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endParaRPr lang="sl-SI" sz="1200">
              <a:latin typeface="Tahoma" pitchFamily="34" charset="0"/>
            </a:endParaRPr>
          </a:p>
        </p:txBody>
      </p:sp>
      <p:grpSp>
        <p:nvGrpSpPr>
          <p:cNvPr id="168968" name="Group 9"/>
          <p:cNvGrpSpPr>
            <a:grpSpLocks/>
          </p:cNvGrpSpPr>
          <p:nvPr/>
        </p:nvGrpSpPr>
        <p:grpSpPr bwMode="auto">
          <a:xfrm>
            <a:off x="358775" y="1557338"/>
            <a:ext cx="8569325" cy="5003800"/>
            <a:chOff x="204" y="981"/>
            <a:chExt cx="5443" cy="3249"/>
          </a:xfrm>
        </p:grpSpPr>
        <p:sp>
          <p:nvSpPr>
            <p:cNvPr id="168969" name="Rectangle 10"/>
            <p:cNvSpPr>
              <a:spLocks noChangeArrowheads="1"/>
            </p:cNvSpPr>
            <p:nvPr/>
          </p:nvSpPr>
          <p:spPr bwMode="auto">
            <a:xfrm>
              <a:off x="204" y="2024"/>
              <a:ext cx="2540" cy="217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8970" name="Rectangle 11"/>
            <p:cNvSpPr>
              <a:spLocks noChangeAspect="1" noChangeArrowheads="1"/>
            </p:cNvSpPr>
            <p:nvPr/>
          </p:nvSpPr>
          <p:spPr bwMode="auto">
            <a:xfrm>
              <a:off x="339" y="2114"/>
              <a:ext cx="986" cy="484"/>
            </a:xfrm>
            <a:prstGeom prst="rect">
              <a:avLst/>
            </a:prstGeom>
            <a:solidFill>
              <a:srgbClr val="CCFFCC"/>
            </a:solidFill>
            <a:ln w="6350">
              <a:solidFill>
                <a:schemeClr val="tx1"/>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8971" name="Rectangle 12"/>
            <p:cNvSpPr>
              <a:spLocks noChangeArrowheads="1"/>
            </p:cNvSpPr>
            <p:nvPr/>
          </p:nvSpPr>
          <p:spPr bwMode="auto">
            <a:xfrm>
              <a:off x="340" y="2840"/>
              <a:ext cx="2268" cy="1270"/>
            </a:xfrm>
            <a:prstGeom prst="rect">
              <a:avLst/>
            </a:prstGeom>
            <a:solidFill>
              <a:schemeClr val="bg1"/>
            </a:solidFill>
            <a:ln w="9525">
              <a:solidFill>
                <a:schemeClr val="tx1"/>
              </a:solidFill>
              <a:prstDash val="dash"/>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8972" name="Text Box 13"/>
            <p:cNvSpPr txBox="1">
              <a:spLocks noChangeArrowheads="1"/>
            </p:cNvSpPr>
            <p:nvPr/>
          </p:nvSpPr>
          <p:spPr bwMode="auto">
            <a:xfrm>
              <a:off x="3107" y="1071"/>
              <a:ext cx="249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GB" sz="1800" b="1">
                  <a:latin typeface="Arial" charset="0"/>
                </a:rPr>
                <a:t>Nuclear Safety Oversight</a:t>
              </a:r>
            </a:p>
          </p:txBody>
        </p:sp>
        <p:sp>
          <p:nvSpPr>
            <p:cNvPr id="168973" name="Rectangle 14"/>
            <p:cNvSpPr>
              <a:spLocks noChangeAspect="1" noChangeArrowheads="1"/>
            </p:cNvSpPr>
            <p:nvPr/>
          </p:nvSpPr>
          <p:spPr bwMode="auto">
            <a:xfrm>
              <a:off x="1554" y="2115"/>
              <a:ext cx="986" cy="484"/>
            </a:xfrm>
            <a:prstGeom prst="rect">
              <a:avLst/>
            </a:prstGeom>
            <a:solidFill>
              <a:srgbClr val="CCFFCC"/>
            </a:solidFill>
            <a:ln w="6350">
              <a:solidFill>
                <a:schemeClr val="tx1"/>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8974" name="Text Box 15"/>
            <p:cNvSpPr txBox="1">
              <a:spLocks noChangeAspect="1" noChangeArrowheads="1"/>
            </p:cNvSpPr>
            <p:nvPr/>
          </p:nvSpPr>
          <p:spPr bwMode="auto">
            <a:xfrm>
              <a:off x="1564" y="2160"/>
              <a:ext cx="987"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sl-SI" sz="1400">
                  <a:latin typeface="Arial" charset="0"/>
                </a:rPr>
                <a:t>GEN-Energija</a:t>
              </a:r>
            </a:p>
            <a:p>
              <a:pPr algn="ctr">
                <a:lnSpc>
                  <a:spcPct val="100000"/>
                </a:lnSpc>
                <a:spcBef>
                  <a:spcPct val="50000"/>
                </a:spcBef>
                <a:buFontTx/>
                <a:buNone/>
              </a:pPr>
              <a:r>
                <a:rPr lang="sl-SI" sz="1400">
                  <a:latin typeface="Arial" charset="0"/>
                </a:rPr>
                <a:t>50 %</a:t>
              </a:r>
              <a:endParaRPr lang="en-GB" sz="1400">
                <a:latin typeface="Arial" charset="0"/>
              </a:endParaRPr>
            </a:p>
          </p:txBody>
        </p:sp>
        <p:sp>
          <p:nvSpPr>
            <p:cNvPr id="168975" name="Text Box 16"/>
            <p:cNvSpPr txBox="1">
              <a:spLocks noChangeAspect="1" noChangeArrowheads="1"/>
            </p:cNvSpPr>
            <p:nvPr/>
          </p:nvSpPr>
          <p:spPr bwMode="auto">
            <a:xfrm>
              <a:off x="386" y="2160"/>
              <a:ext cx="914"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GB" sz="1400">
                  <a:latin typeface="Arial" charset="0"/>
                </a:rPr>
                <a:t>HEP Electric</a:t>
              </a:r>
              <a:endParaRPr lang="sl-SI" sz="1400">
                <a:latin typeface="Arial" charset="0"/>
              </a:endParaRPr>
            </a:p>
            <a:p>
              <a:pPr algn="ctr">
                <a:lnSpc>
                  <a:spcPct val="100000"/>
                </a:lnSpc>
                <a:spcBef>
                  <a:spcPct val="50000"/>
                </a:spcBef>
                <a:buFontTx/>
                <a:buNone/>
              </a:pPr>
              <a:r>
                <a:rPr lang="sl-SI" sz="1400">
                  <a:latin typeface="Arial" charset="0"/>
                </a:rPr>
                <a:t>50 %</a:t>
              </a:r>
              <a:endParaRPr lang="en-GB" sz="1600">
                <a:solidFill>
                  <a:srgbClr val="FFFFFF"/>
                </a:solidFill>
                <a:latin typeface="Times New Roman" pitchFamily="18" charset="0"/>
              </a:endParaRPr>
            </a:p>
          </p:txBody>
        </p:sp>
        <p:sp>
          <p:nvSpPr>
            <p:cNvPr id="168976" name="Rectangle 17"/>
            <p:cNvSpPr>
              <a:spLocks noChangeAspect="1" noChangeArrowheads="1"/>
            </p:cNvSpPr>
            <p:nvPr/>
          </p:nvSpPr>
          <p:spPr bwMode="auto">
            <a:xfrm>
              <a:off x="981" y="3511"/>
              <a:ext cx="986" cy="484"/>
            </a:xfrm>
            <a:prstGeom prst="rect">
              <a:avLst/>
            </a:prstGeom>
            <a:solidFill>
              <a:srgbClr val="339966"/>
            </a:solidFill>
            <a:ln w="9525">
              <a:solidFill>
                <a:schemeClr val="tx1"/>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8977" name="Text Box 18"/>
            <p:cNvSpPr txBox="1">
              <a:spLocks noChangeAspect="1" noChangeArrowheads="1"/>
            </p:cNvSpPr>
            <p:nvPr/>
          </p:nvSpPr>
          <p:spPr bwMode="auto">
            <a:xfrm>
              <a:off x="1020" y="3521"/>
              <a:ext cx="912"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
                </a:spcBef>
                <a:buFontTx/>
                <a:buNone/>
              </a:pPr>
              <a:r>
                <a:rPr lang="en-US" sz="1400">
                  <a:solidFill>
                    <a:srgbClr val="FFFFFF"/>
                  </a:solidFill>
                  <a:latin typeface="Arial" charset="0"/>
                </a:rPr>
                <a:t>Supervisory</a:t>
              </a:r>
            </a:p>
            <a:p>
              <a:pPr algn="ctr">
                <a:lnSpc>
                  <a:spcPct val="100000"/>
                </a:lnSpc>
                <a:spcBef>
                  <a:spcPct val="5000"/>
                </a:spcBef>
                <a:buFontTx/>
                <a:buNone/>
              </a:pPr>
              <a:r>
                <a:rPr lang="en-US" sz="1400">
                  <a:solidFill>
                    <a:srgbClr val="FFFFFF"/>
                  </a:solidFill>
                  <a:latin typeface="Arial" charset="0"/>
                </a:rPr>
                <a:t>Board</a:t>
              </a:r>
            </a:p>
            <a:p>
              <a:pPr algn="ctr">
                <a:lnSpc>
                  <a:spcPct val="100000"/>
                </a:lnSpc>
                <a:spcBef>
                  <a:spcPct val="5000"/>
                </a:spcBef>
                <a:buFontTx/>
                <a:buNone/>
              </a:pPr>
              <a:r>
                <a:rPr lang="en-GB" sz="1400">
                  <a:solidFill>
                    <a:srgbClr val="FFFFFF"/>
                  </a:solidFill>
                  <a:latin typeface="Arial" charset="0"/>
                </a:rPr>
                <a:t> 3</a:t>
              </a:r>
              <a:r>
                <a:rPr lang="sl-SI" sz="1400">
                  <a:solidFill>
                    <a:srgbClr val="FFFFFF"/>
                  </a:solidFill>
                  <a:latin typeface="Arial" charset="0"/>
                </a:rPr>
                <a:t> </a:t>
              </a:r>
              <a:r>
                <a:rPr lang="en-GB" sz="1400">
                  <a:solidFill>
                    <a:srgbClr val="FFFFFF"/>
                  </a:solidFill>
                  <a:latin typeface="Arial" charset="0"/>
                </a:rPr>
                <a:t>+ 3</a:t>
              </a:r>
              <a:endParaRPr lang="en-GB" sz="1600">
                <a:solidFill>
                  <a:srgbClr val="FFFFFF"/>
                </a:solidFill>
                <a:latin typeface="Times New Roman" pitchFamily="18" charset="0"/>
              </a:endParaRPr>
            </a:p>
          </p:txBody>
        </p:sp>
        <p:sp>
          <p:nvSpPr>
            <p:cNvPr id="168978" name="Rectangle 19"/>
            <p:cNvSpPr>
              <a:spLocks noChangeAspect="1" noChangeArrowheads="1"/>
            </p:cNvSpPr>
            <p:nvPr/>
          </p:nvSpPr>
          <p:spPr bwMode="auto">
            <a:xfrm>
              <a:off x="2391" y="3203"/>
              <a:ext cx="984" cy="635"/>
            </a:xfrm>
            <a:prstGeom prst="rect">
              <a:avLst/>
            </a:prstGeom>
            <a:solidFill>
              <a:srgbClr val="FFFF99"/>
            </a:solidFill>
            <a:ln w="9525">
              <a:solidFill>
                <a:schemeClr val="tx1"/>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8979" name="Text Box 20"/>
            <p:cNvSpPr txBox="1">
              <a:spLocks noChangeAspect="1" noChangeArrowheads="1"/>
            </p:cNvSpPr>
            <p:nvPr/>
          </p:nvSpPr>
          <p:spPr bwMode="auto">
            <a:xfrm>
              <a:off x="2435" y="3249"/>
              <a:ext cx="925"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
                </a:spcBef>
                <a:buFontTx/>
                <a:buNone/>
              </a:pPr>
              <a:r>
                <a:rPr lang="sl-SI" sz="1400">
                  <a:solidFill>
                    <a:srgbClr val="00009A"/>
                  </a:solidFill>
                  <a:latin typeface="Arial Unicode MS" pitchFamily="34" charset="-128"/>
                </a:rPr>
                <a:t>NEK d.o.o. </a:t>
              </a:r>
              <a:r>
                <a:rPr lang="en-US" sz="1400">
                  <a:solidFill>
                    <a:srgbClr val="00009A"/>
                  </a:solidFill>
                  <a:latin typeface="Arial Unicode MS" pitchFamily="34" charset="-128"/>
                </a:rPr>
                <a:t>Management Board</a:t>
              </a:r>
              <a:r>
                <a:rPr lang="sl-SI" sz="1400">
                  <a:solidFill>
                    <a:srgbClr val="00009A"/>
                  </a:solidFill>
                  <a:latin typeface="Arial Unicode MS" pitchFamily="34" charset="-128"/>
                </a:rPr>
                <a:t> </a:t>
              </a:r>
            </a:p>
            <a:p>
              <a:pPr algn="ctr">
                <a:lnSpc>
                  <a:spcPct val="100000"/>
                </a:lnSpc>
                <a:spcBef>
                  <a:spcPct val="5000"/>
                </a:spcBef>
                <a:buFontTx/>
                <a:buNone/>
              </a:pPr>
              <a:r>
                <a:rPr lang="sl-SI" sz="1400">
                  <a:solidFill>
                    <a:srgbClr val="00009A"/>
                  </a:solidFill>
                  <a:latin typeface="Arial Unicode MS" pitchFamily="34" charset="-128"/>
                </a:rPr>
                <a:t>1 + 1</a:t>
              </a:r>
              <a:endParaRPr lang="en-GB" sz="1400">
                <a:solidFill>
                  <a:srgbClr val="00009A"/>
                </a:solidFill>
                <a:latin typeface="Arial Unicode MS" pitchFamily="34" charset="-128"/>
              </a:endParaRPr>
            </a:p>
          </p:txBody>
        </p:sp>
        <p:sp>
          <p:nvSpPr>
            <p:cNvPr id="168980" name="Line 21"/>
            <p:cNvSpPr>
              <a:spLocks noChangeAspect="1" noChangeShapeType="1"/>
            </p:cNvSpPr>
            <p:nvPr/>
          </p:nvSpPr>
          <p:spPr bwMode="auto">
            <a:xfrm>
              <a:off x="793" y="2614"/>
              <a:ext cx="0" cy="22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68981" name="Line 22"/>
            <p:cNvSpPr>
              <a:spLocks noChangeAspect="1" noChangeShapeType="1"/>
            </p:cNvSpPr>
            <p:nvPr/>
          </p:nvSpPr>
          <p:spPr bwMode="auto">
            <a:xfrm>
              <a:off x="1973" y="3657"/>
              <a:ext cx="4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68982" name="Rectangle 23"/>
            <p:cNvSpPr>
              <a:spLocks noChangeAspect="1" noChangeArrowheads="1"/>
            </p:cNvSpPr>
            <p:nvPr/>
          </p:nvSpPr>
          <p:spPr bwMode="auto">
            <a:xfrm>
              <a:off x="3379" y="1752"/>
              <a:ext cx="985" cy="484"/>
            </a:xfrm>
            <a:prstGeom prst="rect">
              <a:avLst/>
            </a:prstGeom>
            <a:solidFill>
              <a:srgbClr val="66FF66"/>
            </a:solidFill>
            <a:ln w="3175">
              <a:solidFill>
                <a:schemeClr val="tx1"/>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8983" name="Text Box 24"/>
            <p:cNvSpPr txBox="1">
              <a:spLocks noChangeArrowheads="1"/>
            </p:cNvSpPr>
            <p:nvPr/>
          </p:nvSpPr>
          <p:spPr bwMode="auto">
            <a:xfrm>
              <a:off x="3376" y="1752"/>
              <a:ext cx="985"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
                </a:spcBef>
                <a:buFontTx/>
                <a:buNone/>
              </a:pPr>
              <a:r>
                <a:rPr lang="en-GB" sz="1400">
                  <a:latin typeface="Arial" charset="0"/>
                </a:rPr>
                <a:t>Administration for Nuclear Safety</a:t>
              </a:r>
              <a:endParaRPr lang="sl-SI" sz="1400">
                <a:latin typeface="Arial" charset="0"/>
              </a:endParaRPr>
            </a:p>
            <a:p>
              <a:pPr algn="ctr">
                <a:lnSpc>
                  <a:spcPct val="100000"/>
                </a:lnSpc>
                <a:spcBef>
                  <a:spcPct val="5000"/>
                </a:spcBef>
                <a:buFontTx/>
                <a:buNone/>
              </a:pPr>
              <a:endParaRPr lang="en-GB" sz="1400" b="1">
                <a:solidFill>
                  <a:srgbClr val="FFFFFF"/>
                </a:solidFill>
                <a:latin typeface="Arial" charset="0"/>
              </a:endParaRPr>
            </a:p>
          </p:txBody>
        </p:sp>
        <p:sp>
          <p:nvSpPr>
            <p:cNvPr id="168984" name="Line 25"/>
            <p:cNvSpPr>
              <a:spLocks noChangeAspect="1" noChangeShapeType="1"/>
            </p:cNvSpPr>
            <p:nvPr/>
          </p:nvSpPr>
          <p:spPr bwMode="auto">
            <a:xfrm>
              <a:off x="3867" y="2248"/>
              <a:ext cx="0" cy="1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l-SI"/>
            </a:p>
          </p:txBody>
        </p:sp>
        <p:sp>
          <p:nvSpPr>
            <p:cNvPr id="168985" name="Rectangle 26"/>
            <p:cNvSpPr>
              <a:spLocks noChangeAspect="1" noChangeArrowheads="1"/>
            </p:cNvSpPr>
            <p:nvPr/>
          </p:nvSpPr>
          <p:spPr bwMode="auto">
            <a:xfrm>
              <a:off x="4003" y="2336"/>
              <a:ext cx="984" cy="484"/>
            </a:xfrm>
            <a:prstGeom prst="rect">
              <a:avLst/>
            </a:prstGeom>
            <a:solidFill>
              <a:srgbClr val="CCFFCC"/>
            </a:solidFill>
            <a:ln w="6350">
              <a:solidFill>
                <a:schemeClr val="tx1"/>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8986" name="Text Box 27"/>
            <p:cNvSpPr txBox="1">
              <a:spLocks noChangeAspect="1" noChangeArrowheads="1"/>
            </p:cNvSpPr>
            <p:nvPr/>
          </p:nvSpPr>
          <p:spPr bwMode="auto">
            <a:xfrm>
              <a:off x="4003" y="2380"/>
              <a:ext cx="985"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GB" sz="1400">
                  <a:latin typeface="Arial" charset="0"/>
                </a:rPr>
                <a:t>Krško Safety Committee       KSC</a:t>
              </a:r>
              <a:endParaRPr lang="en-GB" sz="1600" b="1">
                <a:solidFill>
                  <a:srgbClr val="FFFFFF"/>
                </a:solidFill>
                <a:latin typeface="Times New Roman" pitchFamily="18" charset="0"/>
              </a:endParaRPr>
            </a:p>
          </p:txBody>
        </p:sp>
        <p:sp>
          <p:nvSpPr>
            <p:cNvPr id="168987" name="Rectangle 28"/>
            <p:cNvSpPr>
              <a:spLocks noChangeAspect="1" noChangeArrowheads="1"/>
            </p:cNvSpPr>
            <p:nvPr/>
          </p:nvSpPr>
          <p:spPr bwMode="auto">
            <a:xfrm>
              <a:off x="4500" y="2950"/>
              <a:ext cx="985" cy="520"/>
            </a:xfrm>
            <a:prstGeom prst="rect">
              <a:avLst/>
            </a:prstGeom>
            <a:solidFill>
              <a:srgbClr val="CCFFCC"/>
            </a:solidFill>
            <a:ln w="6350">
              <a:solidFill>
                <a:schemeClr val="tx1"/>
              </a:solidFill>
              <a:miter lim="800000"/>
              <a:headEnd/>
              <a:tailEnd/>
            </a:ln>
          </p:spPr>
          <p:txBody>
            <a:bodyPr wrap="none" anchor="ctr"/>
            <a:lstStyle/>
            <a:p>
              <a:pPr algn="ctr">
                <a:lnSpc>
                  <a:spcPct val="100000"/>
                </a:lnSpc>
                <a:spcBef>
                  <a:spcPct val="0"/>
                </a:spcBef>
                <a:buFontTx/>
                <a:buNone/>
              </a:pPr>
              <a:r>
                <a:rPr lang="sl-SI" sz="1200" b="1">
                  <a:solidFill>
                    <a:schemeClr val="tx1"/>
                  </a:solidFill>
                  <a:latin typeface="Helvetica Condensed" pitchFamily="34" charset="0"/>
                </a:rPr>
                <a:t>IAEA</a:t>
              </a:r>
            </a:p>
            <a:p>
              <a:pPr algn="ctr">
                <a:lnSpc>
                  <a:spcPct val="100000"/>
                </a:lnSpc>
                <a:spcBef>
                  <a:spcPct val="0"/>
                </a:spcBef>
                <a:buFontTx/>
                <a:buNone/>
              </a:pPr>
              <a:r>
                <a:rPr lang="sl-SI" sz="1200" b="1">
                  <a:solidFill>
                    <a:schemeClr val="tx1"/>
                  </a:solidFill>
                  <a:latin typeface="Helvetica Condensed" pitchFamily="34" charset="0"/>
                </a:rPr>
                <a:t>WANO</a:t>
              </a:r>
            </a:p>
            <a:p>
              <a:pPr algn="ctr">
                <a:lnSpc>
                  <a:spcPct val="100000"/>
                </a:lnSpc>
                <a:spcBef>
                  <a:spcPct val="0"/>
                </a:spcBef>
                <a:buFontTx/>
                <a:buNone/>
              </a:pPr>
              <a:r>
                <a:rPr lang="sl-SI" sz="1200" b="1">
                  <a:solidFill>
                    <a:schemeClr val="tx1"/>
                  </a:solidFill>
                  <a:latin typeface="Helvetica Condensed" pitchFamily="34" charset="0"/>
                </a:rPr>
                <a:t>EU-WENRA</a:t>
              </a:r>
            </a:p>
          </p:txBody>
        </p:sp>
        <p:sp>
          <p:nvSpPr>
            <p:cNvPr id="168988" name="Text Box 29"/>
            <p:cNvSpPr txBox="1">
              <a:spLocks noChangeAspect="1" noChangeArrowheads="1"/>
            </p:cNvSpPr>
            <p:nvPr/>
          </p:nvSpPr>
          <p:spPr bwMode="auto">
            <a:xfrm>
              <a:off x="4631" y="2793"/>
              <a:ext cx="936"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endParaRPr lang="sl-SI" sz="1400">
                <a:latin typeface="Arial" charset="0"/>
              </a:endParaRPr>
            </a:p>
            <a:p>
              <a:pPr algn="ctr">
                <a:lnSpc>
                  <a:spcPct val="100000"/>
                </a:lnSpc>
                <a:spcBef>
                  <a:spcPct val="50000"/>
                </a:spcBef>
                <a:buFontTx/>
                <a:buNone/>
              </a:pPr>
              <a:r>
                <a:rPr lang="en-GB" sz="1400">
                  <a:latin typeface="Arial" charset="0"/>
                </a:rPr>
                <a:t> </a:t>
              </a:r>
              <a:r>
                <a:rPr lang="sl-SI" sz="1400">
                  <a:latin typeface="Arial" charset="0"/>
                </a:rPr>
                <a:t> </a:t>
              </a:r>
              <a:endParaRPr lang="en-GB" sz="1400" b="1">
                <a:solidFill>
                  <a:srgbClr val="FFFFFF"/>
                </a:solidFill>
                <a:latin typeface="Times New Roman" pitchFamily="18" charset="0"/>
              </a:endParaRPr>
            </a:p>
          </p:txBody>
        </p:sp>
        <p:sp>
          <p:nvSpPr>
            <p:cNvPr id="168989" name="Line 30"/>
            <p:cNvSpPr>
              <a:spLocks noChangeAspect="1" noChangeShapeType="1"/>
            </p:cNvSpPr>
            <p:nvPr/>
          </p:nvSpPr>
          <p:spPr bwMode="auto">
            <a:xfrm flipH="1">
              <a:off x="3375" y="3392"/>
              <a:ext cx="4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68990" name="Line 31"/>
            <p:cNvSpPr>
              <a:spLocks noChangeAspect="1" noChangeShapeType="1"/>
            </p:cNvSpPr>
            <p:nvPr/>
          </p:nvSpPr>
          <p:spPr bwMode="auto">
            <a:xfrm>
              <a:off x="4449" y="2820"/>
              <a:ext cx="0" cy="7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l-SI"/>
            </a:p>
          </p:txBody>
        </p:sp>
        <p:sp>
          <p:nvSpPr>
            <p:cNvPr id="168991" name="Line 32"/>
            <p:cNvSpPr>
              <a:spLocks noChangeAspect="1" noChangeShapeType="1"/>
            </p:cNvSpPr>
            <p:nvPr/>
          </p:nvSpPr>
          <p:spPr bwMode="auto">
            <a:xfrm flipH="1">
              <a:off x="3375" y="3524"/>
              <a:ext cx="107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68992" name="Line 33"/>
            <p:cNvSpPr>
              <a:spLocks noChangeAspect="1" noChangeShapeType="1"/>
            </p:cNvSpPr>
            <p:nvPr/>
          </p:nvSpPr>
          <p:spPr bwMode="auto">
            <a:xfrm>
              <a:off x="5076" y="3392"/>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l-SI"/>
            </a:p>
          </p:txBody>
        </p:sp>
        <p:sp>
          <p:nvSpPr>
            <p:cNvPr id="168993" name="Line 34"/>
            <p:cNvSpPr>
              <a:spLocks noChangeAspect="1" noChangeShapeType="1"/>
            </p:cNvSpPr>
            <p:nvPr/>
          </p:nvSpPr>
          <p:spPr bwMode="auto">
            <a:xfrm flipH="1">
              <a:off x="3375" y="3656"/>
              <a:ext cx="17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68994" name="Text Box 35"/>
            <p:cNvSpPr txBox="1">
              <a:spLocks noChangeArrowheads="1"/>
            </p:cNvSpPr>
            <p:nvPr/>
          </p:nvSpPr>
          <p:spPr bwMode="auto">
            <a:xfrm>
              <a:off x="340" y="1026"/>
              <a:ext cx="250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sz="1800" b="1">
                  <a:latin typeface="Arial" charset="0"/>
                </a:rPr>
                <a:t>Plant Governance</a:t>
              </a:r>
            </a:p>
          </p:txBody>
        </p:sp>
        <p:sp>
          <p:nvSpPr>
            <p:cNvPr id="168995" name="Rectangle 36"/>
            <p:cNvSpPr>
              <a:spLocks noChangeAspect="1" noChangeArrowheads="1"/>
            </p:cNvSpPr>
            <p:nvPr/>
          </p:nvSpPr>
          <p:spPr bwMode="auto">
            <a:xfrm>
              <a:off x="4604" y="1752"/>
              <a:ext cx="1043" cy="484"/>
            </a:xfrm>
            <a:prstGeom prst="rect">
              <a:avLst/>
            </a:prstGeom>
            <a:solidFill>
              <a:srgbClr val="66FF66"/>
            </a:solidFill>
            <a:ln w="3175">
              <a:solidFill>
                <a:schemeClr val="tx1"/>
              </a:solidFill>
              <a:miter lim="800000"/>
              <a:headEnd/>
              <a:tailEnd/>
            </a:ln>
          </p:spPr>
          <p:txBody>
            <a:bodyPr wrap="none" anchor="ctr"/>
            <a:lstStyle/>
            <a:p>
              <a:pPr algn="ctr">
                <a:lnSpc>
                  <a:spcPct val="100000"/>
                </a:lnSpc>
                <a:spcBef>
                  <a:spcPct val="0"/>
                </a:spcBef>
                <a:buFontTx/>
                <a:buNone/>
              </a:pPr>
              <a:r>
                <a:rPr lang="en-US" sz="1400">
                  <a:solidFill>
                    <a:schemeClr val="tx1"/>
                  </a:solidFill>
                  <a:latin typeface="Arial" charset="0"/>
                </a:rPr>
                <a:t>The Ministry of the</a:t>
              </a:r>
            </a:p>
            <a:p>
              <a:pPr algn="ctr">
                <a:lnSpc>
                  <a:spcPct val="100000"/>
                </a:lnSpc>
                <a:spcBef>
                  <a:spcPct val="0"/>
                </a:spcBef>
                <a:buFontTx/>
                <a:buNone/>
              </a:pPr>
              <a:r>
                <a:rPr lang="en-US" sz="1400">
                  <a:solidFill>
                    <a:schemeClr val="tx1"/>
                  </a:solidFill>
                  <a:latin typeface="Arial" charset="0"/>
                </a:rPr>
                <a:t>Environment and</a:t>
              </a:r>
            </a:p>
            <a:p>
              <a:pPr algn="ctr">
                <a:lnSpc>
                  <a:spcPct val="100000"/>
                </a:lnSpc>
                <a:spcBef>
                  <a:spcPct val="0"/>
                </a:spcBef>
                <a:buFontTx/>
                <a:buNone/>
              </a:pPr>
              <a:r>
                <a:rPr lang="en-US" sz="1400">
                  <a:solidFill>
                    <a:schemeClr val="tx1"/>
                  </a:solidFill>
                  <a:latin typeface="Arial" charset="0"/>
                </a:rPr>
                <a:t>Spatial Planning</a:t>
              </a:r>
            </a:p>
          </p:txBody>
        </p:sp>
        <p:sp>
          <p:nvSpPr>
            <p:cNvPr id="168996" name="Line 37"/>
            <p:cNvSpPr>
              <a:spLocks noChangeAspect="1" noChangeShapeType="1"/>
            </p:cNvSpPr>
            <p:nvPr/>
          </p:nvSpPr>
          <p:spPr bwMode="auto">
            <a:xfrm flipH="1">
              <a:off x="4377" y="1979"/>
              <a:ext cx="2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68997" name="Line 38"/>
            <p:cNvSpPr>
              <a:spLocks noChangeAspect="1" noChangeShapeType="1"/>
            </p:cNvSpPr>
            <p:nvPr/>
          </p:nvSpPr>
          <p:spPr bwMode="auto">
            <a:xfrm>
              <a:off x="1927" y="3339"/>
              <a:ext cx="4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68998" name="Rectangle 39"/>
            <p:cNvSpPr>
              <a:spLocks noChangeAspect="1" noChangeArrowheads="1"/>
            </p:cNvSpPr>
            <p:nvPr/>
          </p:nvSpPr>
          <p:spPr bwMode="auto">
            <a:xfrm>
              <a:off x="930" y="2931"/>
              <a:ext cx="986" cy="484"/>
            </a:xfrm>
            <a:prstGeom prst="rect">
              <a:avLst/>
            </a:prstGeom>
            <a:solidFill>
              <a:srgbClr val="339966"/>
            </a:solidFill>
            <a:ln w="9525">
              <a:solidFill>
                <a:schemeClr val="tx1"/>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8999" name="Text Box 40"/>
            <p:cNvSpPr txBox="1">
              <a:spLocks noChangeAspect="1" noChangeArrowheads="1"/>
            </p:cNvSpPr>
            <p:nvPr/>
          </p:nvSpPr>
          <p:spPr bwMode="auto">
            <a:xfrm>
              <a:off x="975" y="2931"/>
              <a:ext cx="91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sz="1400">
                  <a:solidFill>
                    <a:srgbClr val="FFFFFF"/>
                  </a:solidFill>
                  <a:latin typeface="Arial" charset="0"/>
                </a:rPr>
                <a:t>Assembly</a:t>
              </a:r>
            </a:p>
            <a:p>
              <a:pPr algn="ctr">
                <a:lnSpc>
                  <a:spcPct val="100000"/>
                </a:lnSpc>
                <a:spcBef>
                  <a:spcPct val="50000"/>
                </a:spcBef>
                <a:buFontTx/>
                <a:buNone/>
              </a:pPr>
              <a:r>
                <a:rPr lang="en-GB" sz="1400">
                  <a:solidFill>
                    <a:srgbClr val="FFFFFF"/>
                  </a:solidFill>
                  <a:latin typeface="Arial" charset="0"/>
                </a:rPr>
                <a:t> </a:t>
              </a:r>
              <a:r>
                <a:rPr lang="sl-SI" sz="1400">
                  <a:solidFill>
                    <a:srgbClr val="FFFFFF"/>
                  </a:solidFill>
                  <a:latin typeface="Arial" charset="0"/>
                </a:rPr>
                <a:t>1 </a:t>
              </a:r>
              <a:r>
                <a:rPr lang="en-GB" sz="1400">
                  <a:solidFill>
                    <a:srgbClr val="FFFFFF"/>
                  </a:solidFill>
                  <a:latin typeface="Arial" charset="0"/>
                </a:rPr>
                <a:t>+ </a:t>
              </a:r>
              <a:r>
                <a:rPr lang="sl-SI" sz="1400">
                  <a:solidFill>
                    <a:srgbClr val="FFFFFF"/>
                  </a:solidFill>
                  <a:latin typeface="Arial" charset="0"/>
                </a:rPr>
                <a:t>1</a:t>
              </a:r>
              <a:endParaRPr lang="en-GB" sz="1400">
                <a:solidFill>
                  <a:srgbClr val="FFFFFF"/>
                </a:solidFill>
                <a:latin typeface="Times New Roman" pitchFamily="18" charset="0"/>
              </a:endParaRPr>
            </a:p>
          </p:txBody>
        </p:sp>
        <p:sp>
          <p:nvSpPr>
            <p:cNvPr id="169000" name="Line 41"/>
            <p:cNvSpPr>
              <a:spLocks noChangeAspect="1" noChangeShapeType="1"/>
            </p:cNvSpPr>
            <p:nvPr/>
          </p:nvSpPr>
          <p:spPr bwMode="auto">
            <a:xfrm>
              <a:off x="2018" y="2614"/>
              <a:ext cx="0" cy="22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69001" name="Line 42"/>
            <p:cNvSpPr>
              <a:spLocks noChangeShapeType="1"/>
            </p:cNvSpPr>
            <p:nvPr/>
          </p:nvSpPr>
          <p:spPr bwMode="auto">
            <a:xfrm>
              <a:off x="2971" y="981"/>
              <a:ext cx="0" cy="222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69002" name="Rectangle 43"/>
            <p:cNvSpPr>
              <a:spLocks noChangeAspect="1" noChangeArrowheads="1"/>
            </p:cNvSpPr>
            <p:nvPr/>
          </p:nvSpPr>
          <p:spPr bwMode="auto">
            <a:xfrm>
              <a:off x="975" y="1389"/>
              <a:ext cx="986" cy="484"/>
            </a:xfrm>
            <a:prstGeom prst="rect">
              <a:avLst/>
            </a:prstGeom>
            <a:solidFill>
              <a:srgbClr val="CCFFCC"/>
            </a:solidFill>
            <a:ln w="6350">
              <a:solidFill>
                <a:schemeClr val="tx1"/>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9003" name="Text Box 44"/>
            <p:cNvSpPr txBox="1">
              <a:spLocks noChangeArrowheads="1"/>
            </p:cNvSpPr>
            <p:nvPr/>
          </p:nvSpPr>
          <p:spPr bwMode="auto">
            <a:xfrm>
              <a:off x="975" y="1389"/>
              <a:ext cx="91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
                </a:spcBef>
                <a:buFontTx/>
                <a:buNone/>
              </a:pPr>
              <a:r>
                <a:rPr lang="en-US" sz="1400">
                  <a:latin typeface="Arial" charset="0"/>
                </a:rPr>
                <a:t>Bilateral</a:t>
              </a:r>
            </a:p>
            <a:p>
              <a:pPr algn="ctr">
                <a:lnSpc>
                  <a:spcPct val="100000"/>
                </a:lnSpc>
                <a:spcBef>
                  <a:spcPct val="5000"/>
                </a:spcBef>
                <a:buFontTx/>
                <a:buNone/>
              </a:pPr>
              <a:r>
                <a:rPr lang="en-US" sz="1400">
                  <a:latin typeface="Arial" charset="0"/>
                </a:rPr>
                <a:t>committee</a:t>
              </a:r>
            </a:p>
            <a:p>
              <a:pPr algn="ctr">
                <a:lnSpc>
                  <a:spcPct val="100000"/>
                </a:lnSpc>
                <a:spcBef>
                  <a:spcPct val="5000"/>
                </a:spcBef>
                <a:buFontTx/>
                <a:buNone/>
              </a:pPr>
              <a:r>
                <a:rPr lang="en-GB" sz="1400">
                  <a:latin typeface="Arial" charset="0"/>
                </a:rPr>
                <a:t> </a:t>
              </a:r>
              <a:r>
                <a:rPr lang="sl-SI" sz="1400">
                  <a:latin typeface="Arial" charset="0"/>
                </a:rPr>
                <a:t>4 </a:t>
              </a:r>
              <a:r>
                <a:rPr lang="en-GB" sz="1400">
                  <a:latin typeface="Arial" charset="0"/>
                </a:rPr>
                <a:t>+</a:t>
              </a:r>
              <a:r>
                <a:rPr lang="sl-SI" sz="1400">
                  <a:latin typeface="Arial" charset="0"/>
                </a:rPr>
                <a:t> 4</a:t>
              </a:r>
              <a:endParaRPr lang="en-GB" sz="1000">
                <a:latin typeface="Arial" charset="0"/>
              </a:endParaRPr>
            </a:p>
          </p:txBody>
        </p:sp>
        <p:sp>
          <p:nvSpPr>
            <p:cNvPr id="169004" name="Line 45"/>
            <p:cNvSpPr>
              <a:spLocks noChangeAspect="1" noChangeShapeType="1"/>
            </p:cNvSpPr>
            <p:nvPr/>
          </p:nvSpPr>
          <p:spPr bwMode="auto">
            <a:xfrm>
              <a:off x="1429" y="1888"/>
              <a:ext cx="0" cy="1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69005" name="Line 46"/>
            <p:cNvSpPr>
              <a:spLocks noChangeShapeType="1"/>
            </p:cNvSpPr>
            <p:nvPr/>
          </p:nvSpPr>
          <p:spPr bwMode="auto">
            <a:xfrm>
              <a:off x="2982" y="3828"/>
              <a:ext cx="0" cy="40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sl-SI"/>
            </a:p>
          </p:txBody>
        </p:sp>
      </p:grpSp>
      <p:sp>
        <p:nvSpPr>
          <p:cNvPr id="45" name="Text Placeholder 1"/>
          <p:cNvSpPr>
            <a:spLocks noGrp="1"/>
          </p:cNvSpPr>
          <p:nvPr>
            <p:ph type="body" sz="quarter" idx="4294967295"/>
          </p:nvPr>
        </p:nvSpPr>
        <p:spPr>
          <a:xfrm>
            <a:off x="0" y="0"/>
            <a:ext cx="8286796" cy="648000"/>
          </a:xfrm>
          <a:gradFill>
            <a:gsLst>
              <a:gs pos="40000">
                <a:srgbClr val="6464FF">
                  <a:alpha val="70000"/>
                </a:srgbClr>
              </a:gs>
              <a:gs pos="100000">
                <a:srgbClr val="E1F1CF">
                  <a:alpha val="0"/>
                </a:srgbClr>
              </a:gs>
            </a:gsLst>
            <a:lin ang="0" scaled="0"/>
          </a:gradFill>
          <a:ln>
            <a:miter lim="800000"/>
            <a:headEnd/>
            <a:tailEnd/>
          </a:ln>
          <a:extLst/>
        </p:spPr>
        <p:txBody>
          <a:bodyPr lIns="792000"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indent="0" eaLnBrk="1" hangingPunct="1">
              <a:buFontTx/>
              <a:buNone/>
            </a:pPr>
            <a:r>
              <a:rPr lang="sl-SI" sz="1800" dirty="0" smtClean="0">
                <a:solidFill>
                  <a:schemeClr val="bg1"/>
                </a:solidFill>
              </a:rPr>
              <a:t>NUCLEAR SAFETY AND EMERGENCY PREPAREDNESS</a:t>
            </a:r>
            <a:endParaRPr lang="en-US" sz="1400" dirty="0" smtClean="0">
              <a:solidFill>
                <a:schemeClr val="bg1"/>
              </a:solidFill>
              <a:latin typeface="Tahoma" pitchFamily="34" charset="0"/>
            </a:endParaRPr>
          </a:p>
          <a:p>
            <a:pPr marL="0" indent="0" eaLnBrk="1" hangingPunct="1">
              <a:buFontTx/>
              <a:buNone/>
            </a:pPr>
            <a:r>
              <a:rPr lang="en-US" sz="1600" dirty="0" smtClean="0">
                <a:solidFill>
                  <a:srgbClr val="FFFF00"/>
                </a:solidFill>
                <a:latin typeface="Tahoma" pitchFamily="34" charset="0"/>
              </a:rPr>
              <a:t>General Plant Data</a:t>
            </a:r>
            <a:r>
              <a:rPr lang="sl-SI" sz="1600" dirty="0" smtClean="0">
                <a:solidFill>
                  <a:srgbClr val="FFFF00"/>
                </a:solidFill>
                <a:latin typeface="Tahoma" pitchFamily="34" charset="0"/>
              </a:rPr>
              <a:t> - </a:t>
            </a:r>
            <a:r>
              <a:rPr lang="en-US" sz="1600" dirty="0" smtClean="0">
                <a:solidFill>
                  <a:srgbClr val="FFFF00"/>
                </a:solidFill>
                <a:latin typeface="Tahoma" pitchFamily="34" charset="0"/>
              </a:rPr>
              <a:t>organization</a:t>
            </a:r>
          </a:p>
        </p:txBody>
      </p:sp>
    </p:spTree>
    <p:extLst>
      <p:ext uri="{BB962C8B-B14F-4D97-AF65-F5344CB8AC3E}">
        <p14:creationId xmlns:p14="http://schemas.microsoft.com/office/powerpoint/2010/main" val="1896847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3"/>
          <p:cNvSpPr>
            <a:spLocks noGrp="1" noChangeArrowheads="1"/>
          </p:cNvSpPr>
          <p:nvPr>
            <p:ph type="ftr" sz="quarter" idx="12"/>
          </p:nvPr>
        </p:nvSpPr>
        <p:spPr/>
        <p:txBody>
          <a:bodyPr/>
          <a:lstStyle/>
          <a:p>
            <a:r>
              <a:rPr lang="sl-SI"/>
              <a:t>www.nek.si, Vrbina 12, 8270 Krško </a:t>
            </a:r>
          </a:p>
        </p:txBody>
      </p:sp>
      <p:sp>
        <p:nvSpPr>
          <p:cNvPr id="14" name="Rectangle 34"/>
          <p:cNvSpPr>
            <a:spLocks noGrp="1" noChangeArrowheads="1"/>
          </p:cNvSpPr>
          <p:nvPr>
            <p:ph type="sldNum" sz="quarter" idx="13"/>
          </p:nvPr>
        </p:nvSpPr>
        <p:spPr/>
        <p:txBody>
          <a:bodyPr/>
          <a:lstStyle/>
          <a:p>
            <a:fld id="{242A85F4-3099-44AA-BFA7-BD196AF8D5D4}" type="slidenum">
              <a:rPr lang="sl-SI"/>
              <a:pPr/>
              <a:t>5</a:t>
            </a:fld>
            <a:endParaRPr lang="sl-SI"/>
          </a:p>
        </p:txBody>
      </p:sp>
      <p:sp>
        <p:nvSpPr>
          <p:cNvPr id="2" name="Title 1"/>
          <p:cNvSpPr>
            <a:spLocks noGrp="1"/>
          </p:cNvSpPr>
          <p:nvPr>
            <p:ph type="title" idx="4294967295"/>
          </p:nvPr>
        </p:nvSpPr>
        <p:spPr/>
        <p:txBody>
          <a:bodyPr/>
          <a:lstStyle/>
          <a:p>
            <a:pPr eaLnBrk="1" hangingPunct="1"/>
            <a:r>
              <a:rPr lang="en-US" sz="2000" dirty="0" smtClean="0">
                <a:effectLst>
                  <a:outerShdw blurRad="38100" dist="38100" dir="2700000" algn="tl">
                    <a:srgbClr val="C0C0C0"/>
                  </a:outerShdw>
                </a:effectLst>
              </a:rPr>
              <a:t>Bilateral agreement between Slovenia and Croatia</a:t>
            </a:r>
          </a:p>
        </p:txBody>
      </p:sp>
      <p:sp>
        <p:nvSpPr>
          <p:cNvPr id="166919" name="Slide Number Placeholder 6"/>
          <p:cNvSpPr txBox="1">
            <a:spLocks noGrp="1"/>
          </p:cNvSpPr>
          <p:nvPr/>
        </p:nvSpPr>
        <p:spPr bwMode="auto">
          <a:xfrm>
            <a:off x="6496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endParaRPr lang="sl-SI" sz="1200">
              <a:latin typeface="Tahoma" pitchFamily="34" charset="0"/>
            </a:endParaRPr>
          </a:p>
        </p:txBody>
      </p:sp>
      <p:sp>
        <p:nvSpPr>
          <p:cNvPr id="166920" name="Rectangle 8"/>
          <p:cNvSpPr>
            <a:spLocks noGrp="1"/>
          </p:cNvSpPr>
          <p:nvPr>
            <p:ph type="body" idx="4294967295"/>
          </p:nvPr>
        </p:nvSpPr>
        <p:spPr/>
        <p:txBody>
          <a:bodyPr/>
          <a:lstStyle/>
          <a:p>
            <a:pPr marL="0" indent="0">
              <a:lnSpc>
                <a:spcPct val="90000"/>
              </a:lnSpc>
              <a:buFont typeface="Wingdings" pitchFamily="2" charset="2"/>
              <a:buNone/>
            </a:pPr>
            <a:r>
              <a:rPr lang="en-US" smtClean="0"/>
              <a:t>Agreement between Slovenia an Croatia on the regulation of the status and other legal relationships relating to investments in the Krško Nuclear Power Plant, its use and decommissioning (valid since march 11th 2003) determines :</a:t>
            </a:r>
          </a:p>
          <a:p>
            <a:pPr marL="0" indent="0">
              <a:lnSpc>
                <a:spcPct val="90000"/>
              </a:lnSpc>
              <a:buFont typeface="Wingdings" pitchFamily="2" charset="2"/>
              <a:buNone/>
            </a:pPr>
            <a:endParaRPr lang="en-US" smtClean="0"/>
          </a:p>
          <a:p>
            <a:pPr lvl="1">
              <a:lnSpc>
                <a:spcPct val="90000"/>
              </a:lnSpc>
            </a:pPr>
            <a:r>
              <a:rPr lang="en-US" smtClean="0"/>
              <a:t>ownership and capital,</a:t>
            </a:r>
          </a:p>
          <a:p>
            <a:pPr lvl="1">
              <a:lnSpc>
                <a:spcPct val="90000"/>
              </a:lnSpc>
            </a:pPr>
            <a:r>
              <a:rPr lang="en-US" smtClean="0"/>
              <a:t>delivery of electricity</a:t>
            </a:r>
          </a:p>
          <a:p>
            <a:pPr lvl="1">
              <a:lnSpc>
                <a:spcPct val="90000"/>
              </a:lnSpc>
            </a:pPr>
            <a:r>
              <a:rPr lang="en-US" smtClean="0"/>
              <a:t>company governance,</a:t>
            </a:r>
          </a:p>
          <a:p>
            <a:pPr lvl="1">
              <a:lnSpc>
                <a:spcPct val="90000"/>
              </a:lnSpc>
            </a:pPr>
            <a:r>
              <a:rPr lang="en-US" smtClean="0"/>
              <a:t>the price and production costs,</a:t>
            </a:r>
          </a:p>
          <a:p>
            <a:pPr lvl="1">
              <a:lnSpc>
                <a:spcPct val="90000"/>
              </a:lnSpc>
            </a:pPr>
            <a:r>
              <a:rPr lang="en-US" smtClean="0"/>
              <a:t>employment and training,</a:t>
            </a:r>
          </a:p>
          <a:p>
            <a:pPr lvl="1">
              <a:lnSpc>
                <a:spcPct val="90000"/>
              </a:lnSpc>
            </a:pPr>
            <a:r>
              <a:rPr lang="en-US" smtClean="0"/>
              <a:t>contractors,</a:t>
            </a:r>
          </a:p>
          <a:p>
            <a:pPr lvl="1">
              <a:lnSpc>
                <a:spcPct val="90000"/>
              </a:lnSpc>
            </a:pPr>
            <a:r>
              <a:rPr lang="en-US" smtClean="0"/>
              <a:t>dismantling, radioactive waste</a:t>
            </a:r>
          </a:p>
          <a:p>
            <a:pPr lvl="1">
              <a:lnSpc>
                <a:spcPct val="90000"/>
              </a:lnSpc>
            </a:pPr>
            <a:r>
              <a:rPr lang="en-US" smtClean="0"/>
              <a:t>financing of dismantling and disposal</a:t>
            </a:r>
          </a:p>
        </p:txBody>
      </p:sp>
      <p:grpSp>
        <p:nvGrpSpPr>
          <p:cNvPr id="166921" name="Group 9"/>
          <p:cNvGrpSpPr>
            <a:grpSpLocks/>
          </p:cNvGrpSpPr>
          <p:nvPr/>
        </p:nvGrpSpPr>
        <p:grpSpPr bwMode="auto">
          <a:xfrm>
            <a:off x="5940425" y="3608388"/>
            <a:ext cx="2513013" cy="2089150"/>
            <a:chOff x="3756" y="2286"/>
            <a:chExt cx="1560" cy="1344"/>
          </a:xfrm>
        </p:grpSpPr>
        <p:pic>
          <p:nvPicPr>
            <p:cNvPr id="166922" name="Picture 10" descr="gen-energij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 y="2619"/>
              <a:ext cx="132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3" name="Picture 11"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 y="3090"/>
              <a:ext cx="12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4" name="Rectangle 12"/>
            <p:cNvSpPr>
              <a:spLocks noChangeArrowheads="1"/>
            </p:cNvSpPr>
            <p:nvPr/>
          </p:nvSpPr>
          <p:spPr bwMode="auto">
            <a:xfrm>
              <a:off x="3756" y="2286"/>
              <a:ext cx="1560" cy="1344"/>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66925" name="Text Box 13"/>
            <p:cNvSpPr txBox="1">
              <a:spLocks noChangeArrowheads="1"/>
            </p:cNvSpPr>
            <p:nvPr/>
          </p:nvSpPr>
          <p:spPr bwMode="auto">
            <a:xfrm>
              <a:off x="3810" y="2352"/>
              <a:ext cx="145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sl-SI">
                  <a:solidFill>
                    <a:srgbClr val="336600"/>
                  </a:solidFill>
                  <a:latin typeface="Helvetica Condensed" pitchFamily="34" charset="0"/>
                </a:rPr>
                <a:t> </a:t>
              </a:r>
              <a:r>
                <a:rPr lang="en-US">
                  <a:solidFill>
                    <a:srgbClr val="336600"/>
                  </a:solidFill>
                  <a:latin typeface="Helvetica Condensed" pitchFamily="34" charset="0"/>
                </a:rPr>
                <a:t>partnership</a:t>
              </a:r>
            </a:p>
          </p:txBody>
        </p:sp>
        <p:sp>
          <p:nvSpPr>
            <p:cNvPr id="166926" name="Line 14"/>
            <p:cNvSpPr>
              <a:spLocks noChangeShapeType="1"/>
            </p:cNvSpPr>
            <p:nvPr/>
          </p:nvSpPr>
          <p:spPr bwMode="auto">
            <a:xfrm>
              <a:off x="4008" y="2580"/>
              <a:ext cx="1134" cy="0"/>
            </a:xfrm>
            <a:prstGeom prst="line">
              <a:avLst/>
            </a:prstGeom>
            <a:noFill/>
            <a:ln w="9525">
              <a:solidFill>
                <a:srgbClr val="336600"/>
              </a:solidFill>
              <a:round/>
              <a:headEnd/>
              <a:tailEnd/>
            </a:ln>
            <a:extLst>
              <a:ext uri="{909E8E84-426E-40DD-AFC4-6F175D3DCCD1}">
                <a14:hiddenFill xmlns:a14="http://schemas.microsoft.com/office/drawing/2010/main">
                  <a:noFill/>
                </a14:hiddenFill>
              </a:ext>
            </a:extLst>
          </p:spPr>
          <p:txBody>
            <a:bodyPr/>
            <a:lstStyle/>
            <a:p>
              <a:endParaRPr lang="sl-SI"/>
            </a:p>
          </p:txBody>
        </p:sp>
      </p:grpSp>
      <p:sp>
        <p:nvSpPr>
          <p:cNvPr id="166927" name="Text Box 15"/>
          <p:cNvSpPr txBox="1">
            <a:spLocks noChangeArrowheads="1"/>
          </p:cNvSpPr>
          <p:nvPr/>
        </p:nvSpPr>
        <p:spPr bwMode="auto">
          <a:xfrm>
            <a:off x="6192838" y="3213100"/>
            <a:ext cx="2051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00000"/>
              </a:lnSpc>
              <a:spcBef>
                <a:spcPct val="50000"/>
              </a:spcBef>
              <a:buFontTx/>
              <a:buNone/>
            </a:pPr>
            <a:r>
              <a:rPr lang="sl-SI" sz="1600" b="1"/>
              <a:t>50%:50%</a:t>
            </a:r>
          </a:p>
        </p:txBody>
      </p:sp>
      <p:sp>
        <p:nvSpPr>
          <p:cNvPr id="15" name="Text Placeholder 1"/>
          <p:cNvSpPr>
            <a:spLocks noGrp="1"/>
          </p:cNvSpPr>
          <p:nvPr>
            <p:ph type="body" sz="quarter" idx="4294967295"/>
          </p:nvPr>
        </p:nvSpPr>
        <p:spPr>
          <a:xfrm>
            <a:off x="0" y="0"/>
            <a:ext cx="8286796" cy="648000"/>
          </a:xfrm>
          <a:gradFill>
            <a:gsLst>
              <a:gs pos="40000">
                <a:srgbClr val="6464FF">
                  <a:alpha val="70000"/>
                </a:srgbClr>
              </a:gs>
              <a:gs pos="100000">
                <a:srgbClr val="E1F1CF">
                  <a:alpha val="0"/>
                </a:srgbClr>
              </a:gs>
            </a:gsLst>
            <a:lin ang="0" scaled="0"/>
          </a:gradFill>
          <a:ln>
            <a:miter lim="800000"/>
            <a:headEnd/>
            <a:tailEnd/>
          </a:ln>
          <a:extLst/>
        </p:spPr>
        <p:txBody>
          <a:bodyPr lIns="792000"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indent="0" eaLnBrk="1" hangingPunct="1">
              <a:buFontTx/>
              <a:buNone/>
            </a:pPr>
            <a:r>
              <a:rPr lang="sl-SI" sz="1800" dirty="0" smtClean="0">
                <a:solidFill>
                  <a:schemeClr val="bg1"/>
                </a:solidFill>
              </a:rPr>
              <a:t>NUCLEAR SAFETY AND EMERGENCY PREPAREDNESS</a:t>
            </a:r>
            <a:endParaRPr lang="en-US" sz="1400" dirty="0" smtClean="0">
              <a:solidFill>
                <a:schemeClr val="bg1"/>
              </a:solidFill>
              <a:latin typeface="Tahoma" pitchFamily="34" charset="0"/>
            </a:endParaRPr>
          </a:p>
          <a:p>
            <a:pPr marL="0" indent="0" eaLnBrk="1" hangingPunct="1">
              <a:buFontTx/>
              <a:buNone/>
            </a:pPr>
            <a:r>
              <a:rPr lang="en-US" sz="1600" dirty="0" smtClean="0">
                <a:solidFill>
                  <a:srgbClr val="FFFF00"/>
                </a:solidFill>
                <a:latin typeface="Tahoma" pitchFamily="34" charset="0"/>
              </a:rPr>
              <a:t>General Plant Data</a:t>
            </a:r>
            <a:r>
              <a:rPr lang="sl-SI" sz="1600" dirty="0" smtClean="0">
                <a:solidFill>
                  <a:srgbClr val="FFFF00"/>
                </a:solidFill>
                <a:latin typeface="Tahoma" pitchFamily="34" charset="0"/>
              </a:rPr>
              <a:t> - </a:t>
            </a:r>
            <a:r>
              <a:rPr lang="en-US" sz="1600" dirty="0" smtClean="0">
                <a:solidFill>
                  <a:srgbClr val="FFFF00"/>
                </a:solidFill>
                <a:latin typeface="Tahoma" pitchFamily="34" charset="0"/>
              </a:rPr>
              <a:t>ownership</a:t>
            </a:r>
          </a:p>
        </p:txBody>
      </p:sp>
    </p:spTree>
    <p:extLst>
      <p:ext uri="{BB962C8B-B14F-4D97-AF65-F5344CB8AC3E}">
        <p14:creationId xmlns:p14="http://schemas.microsoft.com/office/powerpoint/2010/main" val="3735942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3"/>
          <p:cNvSpPr>
            <a:spLocks noGrp="1" noChangeArrowheads="1"/>
          </p:cNvSpPr>
          <p:nvPr>
            <p:ph type="ftr" sz="quarter" idx="12"/>
          </p:nvPr>
        </p:nvSpPr>
        <p:spPr/>
        <p:txBody>
          <a:bodyPr/>
          <a:lstStyle/>
          <a:p>
            <a:r>
              <a:rPr lang="sl-SI"/>
              <a:t>www.nek.si, Vrbina 12, 8270 Krško </a:t>
            </a:r>
          </a:p>
        </p:txBody>
      </p:sp>
      <p:sp>
        <p:nvSpPr>
          <p:cNvPr id="14" name="Rectangle 34"/>
          <p:cNvSpPr>
            <a:spLocks noGrp="1" noChangeArrowheads="1"/>
          </p:cNvSpPr>
          <p:nvPr>
            <p:ph type="sldNum" sz="quarter" idx="13"/>
          </p:nvPr>
        </p:nvSpPr>
        <p:spPr/>
        <p:txBody>
          <a:bodyPr/>
          <a:lstStyle/>
          <a:p>
            <a:fld id="{718EA6E6-AE22-433A-AF59-6FC5549C3486}" type="slidenum">
              <a:rPr lang="sl-SI"/>
              <a:pPr/>
              <a:t>6</a:t>
            </a:fld>
            <a:endParaRPr lang="sl-SI"/>
          </a:p>
        </p:txBody>
      </p:sp>
      <p:sp>
        <p:nvSpPr>
          <p:cNvPr id="2" name="Title 1"/>
          <p:cNvSpPr>
            <a:spLocks noGrp="1"/>
          </p:cNvSpPr>
          <p:nvPr>
            <p:ph type="title" idx="4294967295"/>
          </p:nvPr>
        </p:nvSpPr>
        <p:spPr/>
        <p:txBody>
          <a:bodyPr/>
          <a:lstStyle/>
          <a:p>
            <a:pPr eaLnBrk="1" hangingPunct="1"/>
            <a:r>
              <a:rPr lang="en-US" sz="2000" smtClean="0">
                <a:effectLst>
                  <a:outerShdw blurRad="38100" dist="38100" dir="2700000" algn="tl">
                    <a:srgbClr val="C0C0C0"/>
                  </a:outerShdw>
                </a:effectLst>
              </a:rPr>
              <a:t/>
            </a:r>
            <a:br>
              <a:rPr lang="en-US" sz="2000" smtClean="0">
                <a:effectLst>
                  <a:outerShdw blurRad="38100" dist="38100" dir="2700000" algn="tl">
                    <a:srgbClr val="C0C0C0"/>
                  </a:outerShdw>
                </a:effectLst>
              </a:rPr>
            </a:br>
            <a:r>
              <a:rPr lang="en-US" sz="2000" smtClean="0">
                <a:effectLst>
                  <a:outerShdw blurRad="38100" dist="38100" dir="2700000" algn="tl">
                    <a:srgbClr val="C0C0C0"/>
                  </a:outerShdw>
                </a:effectLst>
              </a:rPr>
              <a:t>Business concept in NPP Krško</a:t>
            </a:r>
            <a:endParaRPr lang="sl-SI" sz="2000" smtClean="0">
              <a:effectLst>
                <a:outerShdw blurRad="38100" dist="38100" dir="2700000" algn="tl">
                  <a:srgbClr val="C0C0C0"/>
                </a:outerShdw>
              </a:effectLst>
            </a:endParaRPr>
          </a:p>
        </p:txBody>
      </p:sp>
      <p:sp>
        <p:nvSpPr>
          <p:cNvPr id="183303" name="Slide Number Placeholder 6"/>
          <p:cNvSpPr txBox="1">
            <a:spLocks noGrp="1"/>
          </p:cNvSpPr>
          <p:nvPr/>
        </p:nvSpPr>
        <p:spPr bwMode="auto">
          <a:xfrm>
            <a:off x="6496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endParaRPr lang="sl-SI" sz="1200">
              <a:latin typeface="Tahoma" pitchFamily="34" charset="0"/>
            </a:endParaRPr>
          </a:p>
        </p:txBody>
      </p:sp>
      <p:sp>
        <p:nvSpPr>
          <p:cNvPr id="183304" name="Text Box 8"/>
          <p:cNvSpPr txBox="1">
            <a:spLocks noChangeArrowheads="1"/>
          </p:cNvSpPr>
          <p:nvPr/>
        </p:nvSpPr>
        <p:spPr bwMode="auto">
          <a:xfrm>
            <a:off x="609600" y="1665288"/>
            <a:ext cx="4683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00000"/>
              </a:lnSpc>
              <a:spcBef>
                <a:spcPct val="50000"/>
              </a:spcBef>
              <a:buFontTx/>
              <a:buNone/>
            </a:pPr>
            <a:r>
              <a:rPr lang="en-US">
                <a:latin typeface="Tahoma" pitchFamily="34" charset="0"/>
              </a:rPr>
              <a:t>"To efficiently and consistently produce the electricity for the customers on safe, competitive and environmentally acceptable way."</a:t>
            </a:r>
          </a:p>
        </p:txBody>
      </p:sp>
      <p:sp>
        <p:nvSpPr>
          <p:cNvPr id="124939" name="Text Box 11"/>
          <p:cNvSpPr txBox="1">
            <a:spLocks noChangeArrowheads="1"/>
          </p:cNvSpPr>
          <p:nvPr/>
        </p:nvSpPr>
        <p:spPr bwMode="auto">
          <a:xfrm>
            <a:off x="611188" y="4833938"/>
            <a:ext cx="7067550" cy="1358900"/>
          </a:xfrm>
          <a:prstGeom prst="rect">
            <a:avLst/>
          </a:prstGeom>
          <a:noFill/>
          <a:ln w="9525" algn="ctr">
            <a:noFill/>
            <a:miter lim="800000"/>
            <a:headEnd/>
            <a:tailEnd/>
          </a:ln>
          <a:effec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00000"/>
              </a:lnSpc>
              <a:spcBef>
                <a:spcPct val="50000"/>
              </a:spcBef>
              <a:buFontTx/>
              <a:buNone/>
            </a:pPr>
            <a:r>
              <a:rPr lang="en-US" u="sng" dirty="0">
                <a:solidFill>
                  <a:srgbClr val="4F6228"/>
                </a:solidFill>
                <a:effectLst>
                  <a:outerShdw blurRad="38100" dist="38100" dir="2700000" algn="tl">
                    <a:srgbClr val="C0C0C0"/>
                  </a:outerShdw>
                </a:effectLst>
                <a:latin typeface="Tahoma" pitchFamily="34" charset="0"/>
              </a:rPr>
              <a:t>Our </a:t>
            </a:r>
            <a:r>
              <a:rPr lang="en-US" u="sng" dirty="0" smtClean="0">
                <a:solidFill>
                  <a:srgbClr val="4F6228"/>
                </a:solidFill>
                <a:effectLst>
                  <a:outerShdw blurRad="38100" dist="38100" dir="2700000" algn="tl">
                    <a:srgbClr val="C0C0C0"/>
                  </a:outerShdw>
                </a:effectLst>
                <a:latin typeface="Tahoma" pitchFamily="34" charset="0"/>
              </a:rPr>
              <a:t>goal</a:t>
            </a:r>
          </a:p>
          <a:p>
            <a:pPr>
              <a:lnSpc>
                <a:spcPct val="100000"/>
              </a:lnSpc>
              <a:spcBef>
                <a:spcPct val="50000"/>
              </a:spcBef>
              <a:buFontTx/>
              <a:buNone/>
            </a:pPr>
            <a:r>
              <a:rPr lang="en-US" sz="1800" dirty="0" smtClean="0">
                <a:latin typeface="Tahoma" pitchFamily="34" charset="0"/>
              </a:rPr>
              <a:t>The </a:t>
            </a:r>
            <a:r>
              <a:rPr lang="en-US" sz="1800" dirty="0">
                <a:latin typeface="Tahoma" pitchFamily="34" charset="0"/>
              </a:rPr>
              <a:t>NEK will be ranked in the </a:t>
            </a:r>
            <a:r>
              <a:rPr lang="en-US" sz="1800" b="1" dirty="0">
                <a:latin typeface="Tahoma" pitchFamily="34" charset="0"/>
              </a:rPr>
              <a:t>first quart</a:t>
            </a:r>
            <a:r>
              <a:rPr lang="sl-SI" sz="1800" b="1" dirty="0">
                <a:latin typeface="Tahoma" pitchFamily="34" charset="0"/>
              </a:rPr>
              <a:t>er</a:t>
            </a:r>
            <a:r>
              <a:rPr lang="en-US" sz="1800" dirty="0">
                <a:latin typeface="Tahoma" pitchFamily="34" charset="0"/>
              </a:rPr>
              <a:t> of the world nuclear operators based on standard performance indicators of nuclear safety, stability of operation, and economic efficiency</a:t>
            </a:r>
          </a:p>
        </p:txBody>
      </p:sp>
      <p:grpSp>
        <p:nvGrpSpPr>
          <p:cNvPr id="183306" name="Group 15"/>
          <p:cNvGrpSpPr>
            <a:grpSpLocks/>
          </p:cNvGrpSpPr>
          <p:nvPr/>
        </p:nvGrpSpPr>
        <p:grpSpPr bwMode="auto">
          <a:xfrm>
            <a:off x="4319588" y="1557338"/>
            <a:ext cx="4552950" cy="3216275"/>
            <a:chOff x="2718" y="990"/>
            <a:chExt cx="2868" cy="2026"/>
          </a:xfrm>
        </p:grpSpPr>
        <p:sp>
          <p:nvSpPr>
            <p:cNvPr id="183307" name="AutoShape 16"/>
            <p:cNvSpPr>
              <a:spLocks noChangeArrowheads="1"/>
            </p:cNvSpPr>
            <p:nvPr/>
          </p:nvSpPr>
          <p:spPr bwMode="auto">
            <a:xfrm>
              <a:off x="3324" y="1302"/>
              <a:ext cx="1682" cy="1376"/>
            </a:xfrm>
            <a:prstGeom prst="flowChartExtract">
              <a:avLst/>
            </a:prstGeom>
            <a:solidFill>
              <a:srgbClr val="D8EBB3"/>
            </a:soli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rgbClr val="D8EBB3"/>
              </a:extrusionClr>
            </a:sp3d>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none" anchor="ctr">
              <a:flatTx/>
            </a:bodyP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83308" name="Text Box 17"/>
            <p:cNvSpPr txBox="1">
              <a:spLocks noChangeArrowheads="1"/>
            </p:cNvSpPr>
            <p:nvPr/>
          </p:nvSpPr>
          <p:spPr bwMode="auto">
            <a:xfrm>
              <a:off x="3690" y="990"/>
              <a:ext cx="8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sl-SI">
                  <a:latin typeface="Helvetica Condensed" pitchFamily="34" charset="0"/>
                </a:rPr>
                <a:t>      </a:t>
              </a:r>
              <a:r>
                <a:rPr lang="en-US">
                  <a:latin typeface="Helvetica Condensed" pitchFamily="34" charset="0"/>
                </a:rPr>
                <a:t>safe</a:t>
              </a:r>
            </a:p>
          </p:txBody>
        </p:sp>
        <p:sp>
          <p:nvSpPr>
            <p:cNvPr id="183309" name="Text Box 18"/>
            <p:cNvSpPr txBox="1">
              <a:spLocks noChangeArrowheads="1"/>
            </p:cNvSpPr>
            <p:nvPr/>
          </p:nvSpPr>
          <p:spPr bwMode="auto">
            <a:xfrm>
              <a:off x="2718" y="2748"/>
              <a:ext cx="11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a:latin typeface="Helvetica Condensed" pitchFamily="34" charset="0"/>
                </a:rPr>
                <a:t>competitive</a:t>
              </a:r>
            </a:p>
          </p:txBody>
        </p:sp>
        <p:sp>
          <p:nvSpPr>
            <p:cNvPr id="183310" name="Text Box 19"/>
            <p:cNvSpPr txBox="1">
              <a:spLocks noChangeArrowheads="1"/>
            </p:cNvSpPr>
            <p:nvPr/>
          </p:nvSpPr>
          <p:spPr bwMode="auto">
            <a:xfrm>
              <a:off x="4368" y="2766"/>
              <a:ext cx="1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a:latin typeface="Helvetica Condensed" pitchFamily="34" charset="0"/>
                </a:rPr>
                <a:t>acceptable</a:t>
              </a:r>
            </a:p>
          </p:txBody>
        </p:sp>
        <p:sp>
          <p:nvSpPr>
            <p:cNvPr id="183311" name="Text Box 20"/>
            <p:cNvSpPr txBox="1">
              <a:spLocks noChangeArrowheads="1"/>
            </p:cNvSpPr>
            <p:nvPr/>
          </p:nvSpPr>
          <p:spPr bwMode="auto">
            <a:xfrm rot="10800000" flipV="1">
              <a:off x="3627" y="2013"/>
              <a:ext cx="102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sl-SI" sz="1800" dirty="0" smtClean="0">
                  <a:latin typeface="Helvetica Condensed" pitchFamily="34" charset="0"/>
                </a:rPr>
                <a:t> </a:t>
              </a:r>
              <a:r>
                <a:rPr lang="sl-SI" sz="1400" dirty="0" smtClean="0">
                  <a:solidFill>
                    <a:srgbClr val="0066FF"/>
                  </a:solidFill>
                  <a:latin typeface="Helvetica Condensed" pitchFamily="34" charset="0"/>
                </a:rPr>
                <a:t>SUSTEINABILITY</a:t>
              </a:r>
              <a:endParaRPr lang="en-US" sz="1400" dirty="0">
                <a:solidFill>
                  <a:srgbClr val="0066FF"/>
                </a:solidFill>
                <a:latin typeface="Helvetica Condensed" pitchFamily="34" charset="0"/>
              </a:endParaRPr>
            </a:p>
          </p:txBody>
        </p:sp>
      </p:grpSp>
      <p:sp>
        <p:nvSpPr>
          <p:cNvPr id="15" name="Text Placeholder 1"/>
          <p:cNvSpPr>
            <a:spLocks noGrp="1"/>
          </p:cNvSpPr>
          <p:nvPr>
            <p:ph type="body" sz="quarter" idx="4294967295"/>
          </p:nvPr>
        </p:nvSpPr>
        <p:spPr>
          <a:xfrm>
            <a:off x="0" y="0"/>
            <a:ext cx="8286796" cy="648000"/>
          </a:xfrm>
          <a:gradFill>
            <a:gsLst>
              <a:gs pos="40000">
                <a:srgbClr val="6464FF">
                  <a:alpha val="70000"/>
                </a:srgbClr>
              </a:gs>
              <a:gs pos="100000">
                <a:srgbClr val="E1F1CF">
                  <a:alpha val="0"/>
                </a:srgbClr>
              </a:gs>
            </a:gsLst>
            <a:lin ang="0" scaled="0"/>
          </a:gradFill>
          <a:ln>
            <a:miter lim="800000"/>
            <a:headEnd/>
            <a:tailEnd/>
          </a:ln>
          <a:extLst/>
        </p:spPr>
        <p:txBody>
          <a:bodyPr lIns="792000"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General Plant Data - vision</a:t>
            </a:r>
          </a:p>
        </p:txBody>
      </p:sp>
    </p:spTree>
    <p:extLst>
      <p:ext uri="{BB962C8B-B14F-4D97-AF65-F5344CB8AC3E}">
        <p14:creationId xmlns:p14="http://schemas.microsoft.com/office/powerpoint/2010/main" val="4291159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Grp="1" noChangeArrowheads="1"/>
          </p:cNvSpPr>
          <p:nvPr>
            <p:ph type="ftr" sz="quarter" idx="12"/>
          </p:nvPr>
        </p:nvSpPr>
        <p:spPr/>
        <p:txBody>
          <a:bodyPr/>
          <a:lstStyle/>
          <a:p>
            <a:r>
              <a:rPr lang="sl-SI"/>
              <a:t>www.nek.si, Vrbina 12, 8270 Krško </a:t>
            </a:r>
          </a:p>
        </p:txBody>
      </p:sp>
      <p:sp>
        <p:nvSpPr>
          <p:cNvPr id="9" name="Rectangle 34"/>
          <p:cNvSpPr>
            <a:spLocks noGrp="1" noChangeArrowheads="1"/>
          </p:cNvSpPr>
          <p:nvPr>
            <p:ph type="sldNum" sz="quarter" idx="13"/>
          </p:nvPr>
        </p:nvSpPr>
        <p:spPr/>
        <p:txBody>
          <a:bodyPr/>
          <a:lstStyle/>
          <a:p>
            <a:fld id="{A9BF0505-D49E-470D-9C0B-6CA753E80E64}" type="slidenum">
              <a:rPr lang="sl-SI"/>
              <a:pPr/>
              <a:t>7</a:t>
            </a:fld>
            <a:endParaRPr lang="sl-SI"/>
          </a:p>
        </p:txBody>
      </p:sp>
      <p:sp>
        <p:nvSpPr>
          <p:cNvPr id="103428" name="Rectangle 4"/>
          <p:cNvSpPr>
            <a:spLocks noGrp="1"/>
          </p:cNvSpPr>
          <p:nvPr>
            <p:ph type="title" idx="4294967295"/>
          </p:nvPr>
        </p:nvSpPr>
        <p:spPr>
          <a:xfrm>
            <a:off x="755650" y="692150"/>
            <a:ext cx="7920038" cy="688975"/>
          </a:xfrm>
          <a:noFill/>
        </p:spPr>
        <p:txBody>
          <a:bodyPr/>
          <a:lstStyle/>
          <a:p>
            <a:r>
              <a:rPr lang="en-US" smtClean="0">
                <a:effectLst/>
              </a:rPr>
              <a:t>Improving production</a:t>
            </a:r>
            <a:r>
              <a:rPr lang="sl-SI" smtClean="0">
                <a:effectLst/>
              </a:rPr>
              <a:t> trend</a:t>
            </a:r>
            <a:r>
              <a:rPr lang="en-US" smtClean="0">
                <a:effectLst/>
              </a:rPr>
              <a:t> in NPP Krško</a:t>
            </a:r>
            <a:r>
              <a:rPr lang="en-GB" smtClean="0">
                <a:effectLst/>
              </a:rPr>
              <a:t> </a:t>
            </a:r>
            <a:endParaRPr lang="sl-SI" smtClean="0">
              <a:effectLst/>
            </a:endParaRPr>
          </a:p>
        </p:txBody>
      </p:sp>
      <p:graphicFrame>
        <p:nvGraphicFramePr>
          <p:cNvPr id="103429" name="Object 5"/>
          <p:cNvGraphicFramePr>
            <a:graphicFrameLocks noGrp="1"/>
          </p:cNvGraphicFramePr>
          <p:nvPr>
            <p:ph idx="4294967295"/>
            <p:extLst>
              <p:ext uri="{D42A27DB-BD31-4B8C-83A1-F6EECF244321}">
                <p14:modId xmlns:p14="http://schemas.microsoft.com/office/powerpoint/2010/main" val="651334040"/>
              </p:ext>
            </p:extLst>
          </p:nvPr>
        </p:nvGraphicFramePr>
        <p:xfrm>
          <a:off x="628157" y="1820237"/>
          <a:ext cx="8526462" cy="4676775"/>
        </p:xfrm>
        <a:graphic>
          <a:graphicData uri="http://schemas.openxmlformats.org/presentationml/2006/ole">
            <mc:AlternateContent xmlns:mc="http://schemas.openxmlformats.org/markup-compatibility/2006">
              <mc:Choice xmlns:v="urn:schemas-microsoft-com:vml" Requires="v">
                <p:oleObj spid="_x0000_s25635" name="Chart" r:id="rId4" imgW="8258234" imgH="4314870" progId="MSGraph.Chart.8">
                  <p:embed followColorScheme="full"/>
                </p:oleObj>
              </mc:Choice>
              <mc:Fallback>
                <p:oleObj name="Chart" r:id="rId4" imgW="8258234" imgH="4314870" progId="MSGraph.Chart.8">
                  <p:embed followColorScheme="full"/>
                  <p:pic>
                    <p:nvPicPr>
                      <p:cNvPr id="0" name=""/>
                      <p:cNvPicPr>
                        <a:picLocks noChangeArrowheads="1"/>
                      </p:cNvPicPr>
                      <p:nvPr/>
                    </p:nvPicPr>
                    <p:blipFill>
                      <a:blip r:embed="rId5"/>
                      <a:srcRect/>
                      <a:stretch>
                        <a:fillRect/>
                      </a:stretch>
                    </p:blipFill>
                    <p:spPr bwMode="auto">
                      <a:xfrm>
                        <a:off x="628157" y="1820237"/>
                        <a:ext cx="8526462"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31" name="Rectangle 7"/>
          <p:cNvSpPr>
            <a:spLocks noChangeArrowheads="1"/>
          </p:cNvSpPr>
          <p:nvPr/>
        </p:nvSpPr>
        <p:spPr bwMode="auto">
          <a:xfrm>
            <a:off x="395288" y="1933575"/>
            <a:ext cx="25304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nSpc>
                <a:spcPct val="120000"/>
              </a:lnSpc>
              <a:spcBef>
                <a:spcPct val="50000"/>
              </a:spcBef>
              <a:buFontTx/>
              <a:buNone/>
            </a:pPr>
            <a:r>
              <a:rPr lang="en-US" sz="1400">
                <a:solidFill>
                  <a:schemeClr val="tx1"/>
                </a:solidFill>
              </a:rPr>
              <a:t>Cumulative : </a:t>
            </a:r>
            <a:r>
              <a:rPr lang="sl-SI" sz="1400">
                <a:solidFill>
                  <a:schemeClr val="tx1"/>
                </a:solidFill>
              </a:rPr>
              <a:t>139,12</a:t>
            </a:r>
            <a:r>
              <a:rPr lang="en-US" sz="1400">
                <a:solidFill>
                  <a:schemeClr val="tx1"/>
                </a:solidFill>
              </a:rPr>
              <a:t> TWh</a:t>
            </a:r>
            <a:endParaRPr lang="en-US" sz="1400">
              <a:solidFill>
                <a:schemeClr val="tx1"/>
              </a:solidFill>
              <a:latin typeface="Verdana" pitchFamily="34" charset="0"/>
            </a:endParaRPr>
          </a:p>
        </p:txBody>
      </p:sp>
      <p:sp>
        <p:nvSpPr>
          <p:cNvPr id="103432" name="Rectangle 8"/>
          <p:cNvSpPr>
            <a:spLocks noChangeArrowheads="1"/>
          </p:cNvSpPr>
          <p:nvPr/>
        </p:nvSpPr>
        <p:spPr bwMode="auto">
          <a:xfrm>
            <a:off x="395288" y="1628775"/>
            <a:ext cx="3201987"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nSpc>
                <a:spcPct val="120000"/>
              </a:lnSpc>
              <a:spcBef>
                <a:spcPct val="50000"/>
              </a:spcBef>
              <a:buFontTx/>
              <a:buNone/>
            </a:pPr>
            <a:r>
              <a:rPr lang="sl-SI" sz="1400">
                <a:solidFill>
                  <a:schemeClr val="tx1"/>
                </a:solidFill>
              </a:rPr>
              <a:t>NEK Goal</a:t>
            </a:r>
            <a:r>
              <a:rPr lang="en-US" sz="1400">
                <a:solidFill>
                  <a:schemeClr val="tx1"/>
                </a:solidFill>
              </a:rPr>
              <a:t> for 201</a:t>
            </a:r>
            <a:r>
              <a:rPr lang="sl-SI" sz="1400">
                <a:solidFill>
                  <a:schemeClr val="tx1"/>
                </a:solidFill>
              </a:rPr>
              <a:t>2</a:t>
            </a:r>
            <a:r>
              <a:rPr lang="en-US" sz="1400">
                <a:solidFill>
                  <a:schemeClr val="tx1"/>
                </a:solidFill>
              </a:rPr>
              <a:t> </a:t>
            </a:r>
            <a:r>
              <a:rPr lang="en-US" sz="1400">
                <a:solidFill>
                  <a:schemeClr val="tx1"/>
                </a:solidFill>
                <a:sym typeface="UniversalMath1 BT" pitchFamily="18" charset="2"/>
              </a:rPr>
              <a:t>&gt;</a:t>
            </a:r>
            <a:r>
              <a:rPr lang="sl-SI" sz="1400">
                <a:solidFill>
                  <a:schemeClr val="tx1"/>
                </a:solidFill>
                <a:sym typeface="UniversalMath1 BT" pitchFamily="18" charset="2"/>
              </a:rPr>
              <a:t> 5,31</a:t>
            </a:r>
            <a:r>
              <a:rPr lang="en-US" sz="1400">
                <a:solidFill>
                  <a:schemeClr val="tx1"/>
                </a:solidFill>
                <a:sym typeface="UniversalMath1 BT" pitchFamily="18" charset="2"/>
              </a:rPr>
              <a:t> TWh</a:t>
            </a:r>
          </a:p>
        </p:txBody>
      </p:sp>
      <p:sp>
        <p:nvSpPr>
          <p:cNvPr id="103435" name="Text Box 11"/>
          <p:cNvSpPr txBox="1">
            <a:spLocks noChangeArrowheads="1"/>
          </p:cNvSpPr>
          <p:nvPr/>
        </p:nvSpPr>
        <p:spPr bwMode="auto">
          <a:xfrm>
            <a:off x="395288" y="2276475"/>
            <a:ext cx="24130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tabLst>
                <a:tab pos="0" algn="l"/>
              </a:tabLst>
              <a:defRPr>
                <a:solidFill>
                  <a:schemeClr val="tx1"/>
                </a:solidFill>
                <a:latin typeface="Calibri" pitchFamily="34" charset="0"/>
              </a:defRPr>
            </a:lvl1pPr>
            <a:lvl2pPr>
              <a:spcBef>
                <a:spcPct val="0"/>
              </a:spcBef>
              <a:tabLst>
                <a:tab pos="0" algn="l"/>
              </a:tabLst>
              <a:defRPr>
                <a:solidFill>
                  <a:schemeClr val="tx1"/>
                </a:solidFill>
                <a:latin typeface="Calibri" pitchFamily="34" charset="0"/>
              </a:defRPr>
            </a:lvl2pPr>
            <a:lvl3pPr>
              <a:spcBef>
                <a:spcPct val="0"/>
              </a:spcBef>
              <a:tabLst>
                <a:tab pos="0" algn="l"/>
              </a:tabLst>
              <a:defRPr>
                <a:solidFill>
                  <a:schemeClr val="tx1"/>
                </a:solidFill>
                <a:latin typeface="Calibri" pitchFamily="34" charset="0"/>
              </a:defRPr>
            </a:lvl3pPr>
            <a:lvl4pPr>
              <a:spcBef>
                <a:spcPct val="0"/>
              </a:spcBef>
              <a:tabLst>
                <a:tab pos="0" algn="l"/>
              </a:tabLst>
              <a:defRPr>
                <a:solidFill>
                  <a:schemeClr val="tx1"/>
                </a:solidFill>
                <a:latin typeface="Calibri" pitchFamily="34" charset="0"/>
              </a:defRPr>
            </a:lvl4pPr>
            <a:lvl5pPr>
              <a:spcBef>
                <a:spcPct val="0"/>
              </a:spcBef>
              <a:tabLst>
                <a:tab pos="0" algn="l"/>
              </a:tabLst>
              <a:defRPr>
                <a:solidFill>
                  <a:schemeClr val="tx1"/>
                </a:solidFill>
                <a:latin typeface="Calibri" pitchFamily="34" charset="0"/>
              </a:defRPr>
            </a:lvl5pPr>
            <a:lvl6pPr eaLnBrk="0" fontAlgn="base" hangingPunct="0">
              <a:spcBef>
                <a:spcPct val="0"/>
              </a:spcBef>
              <a:spcAft>
                <a:spcPct val="0"/>
              </a:spcAft>
              <a:tabLst>
                <a:tab pos="0" algn="l"/>
              </a:tabLst>
              <a:defRPr>
                <a:solidFill>
                  <a:schemeClr val="tx1"/>
                </a:solidFill>
                <a:latin typeface="Calibri" pitchFamily="34" charset="0"/>
              </a:defRPr>
            </a:lvl6pPr>
            <a:lvl7pPr eaLnBrk="0" fontAlgn="base" hangingPunct="0">
              <a:spcBef>
                <a:spcPct val="0"/>
              </a:spcBef>
              <a:spcAft>
                <a:spcPct val="0"/>
              </a:spcAft>
              <a:tabLst>
                <a:tab pos="0" algn="l"/>
              </a:tabLst>
              <a:defRPr>
                <a:solidFill>
                  <a:schemeClr val="tx1"/>
                </a:solidFill>
                <a:latin typeface="Calibri" pitchFamily="34" charset="0"/>
              </a:defRPr>
            </a:lvl7pPr>
            <a:lvl8pPr eaLnBrk="0" fontAlgn="base" hangingPunct="0">
              <a:spcBef>
                <a:spcPct val="0"/>
              </a:spcBef>
              <a:spcAft>
                <a:spcPct val="0"/>
              </a:spcAft>
              <a:tabLst>
                <a:tab pos="0" algn="l"/>
              </a:tabLst>
              <a:defRPr>
                <a:solidFill>
                  <a:schemeClr val="tx1"/>
                </a:solidFill>
                <a:latin typeface="Calibri" pitchFamily="34" charset="0"/>
              </a:defRPr>
            </a:lvl8pPr>
            <a:lvl9pPr eaLnBrk="0" fontAlgn="base" hangingPunct="0">
              <a:spcBef>
                <a:spcPct val="0"/>
              </a:spcBef>
              <a:spcAft>
                <a:spcPct val="0"/>
              </a:spcAft>
              <a:tabLst>
                <a:tab pos="0" algn="l"/>
              </a:tabLst>
              <a:defRPr>
                <a:solidFill>
                  <a:schemeClr val="tx1"/>
                </a:solidFill>
                <a:latin typeface="Calibri" pitchFamily="34" charset="0"/>
              </a:defRPr>
            </a:lvl9pPr>
          </a:lstStyle>
          <a:p>
            <a:pPr>
              <a:spcBef>
                <a:spcPct val="50000"/>
              </a:spcBef>
            </a:pPr>
            <a:r>
              <a:rPr lang="en-US" sz="1400" b="1">
                <a:latin typeface="Tahoma" pitchFamily="34" charset="0"/>
              </a:rPr>
              <a:t>3-year average</a:t>
            </a:r>
            <a:r>
              <a:rPr lang="sl-SI" sz="1400" b="1">
                <a:latin typeface="Tahoma" pitchFamily="34" charset="0"/>
              </a:rPr>
              <a:t>:5,6 TWh</a:t>
            </a:r>
            <a:endParaRPr lang="en-US" sz="1400" b="1">
              <a:latin typeface="Tahoma" pitchFamily="34" charset="0"/>
            </a:endParaRPr>
          </a:p>
        </p:txBody>
      </p:sp>
      <p:sp>
        <p:nvSpPr>
          <p:cNvPr id="10" name="Text Placeholder 1"/>
          <p:cNvSpPr>
            <a:spLocks noGrp="1"/>
          </p:cNvSpPr>
          <p:nvPr>
            <p:ph type="body" sz="quarter" idx="4294967295"/>
          </p:nvPr>
        </p:nvSpPr>
        <p:spPr>
          <a:xfrm>
            <a:off x="0" y="0"/>
            <a:ext cx="8286796" cy="648000"/>
          </a:xfrm>
          <a:gradFill>
            <a:gsLst>
              <a:gs pos="40000">
                <a:srgbClr val="6464FF">
                  <a:alpha val="70000"/>
                </a:srgbClr>
              </a:gs>
              <a:gs pos="100000">
                <a:srgbClr val="E1F1CF">
                  <a:alpha val="0"/>
                </a:srgbClr>
              </a:gs>
            </a:gsLst>
            <a:lin ang="0" scaled="0"/>
          </a:gradFill>
          <a:ln>
            <a:miter lim="800000"/>
            <a:headEnd/>
            <a:tailEnd/>
          </a:ln>
          <a:extLst/>
        </p:spPr>
        <p:txBody>
          <a:bodyPr lIns="792000"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General Plant Data - production</a:t>
            </a:r>
          </a:p>
        </p:txBody>
      </p:sp>
    </p:spTree>
    <p:extLst>
      <p:ext uri="{BB962C8B-B14F-4D97-AF65-F5344CB8AC3E}">
        <p14:creationId xmlns:p14="http://schemas.microsoft.com/office/powerpoint/2010/main" val="1103402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3" y="647700"/>
            <a:ext cx="7596187" cy="769938"/>
          </a:xfrm>
        </p:spPr>
        <p:txBody>
          <a:bodyPr/>
          <a:lstStyle/>
          <a:p>
            <a:r>
              <a:rPr lang="en-US" smtClean="0">
                <a:solidFill>
                  <a:srgbClr val="4F6228"/>
                </a:solidFill>
                <a:effectLst>
                  <a:outerShdw blurRad="38100" dist="38100" dir="2700000" algn="tl">
                    <a:srgbClr val="C0C0C0"/>
                  </a:outerShdw>
                </a:effectLst>
              </a:rPr>
              <a:t>Operations results after investment in last 10+ years</a:t>
            </a:r>
          </a:p>
        </p:txBody>
      </p:sp>
      <p:sp>
        <p:nvSpPr>
          <p:cNvPr id="17412" name="Content Placeholder 3"/>
          <p:cNvSpPr>
            <a:spLocks noGrp="1"/>
          </p:cNvSpPr>
          <p:nvPr>
            <p:ph idx="1"/>
          </p:nvPr>
        </p:nvSpPr>
        <p:spPr>
          <a:xfrm>
            <a:off x="719138" y="1557338"/>
            <a:ext cx="8112125" cy="4895850"/>
          </a:xfrm>
        </p:spPr>
        <p:txBody>
          <a:bodyPr/>
          <a:lstStyle/>
          <a:p>
            <a:pPr marL="0" indent="0">
              <a:buFont typeface="Wingdings" pitchFamily="2" charset="2"/>
              <a:buNone/>
            </a:pPr>
            <a:r>
              <a:rPr lang="en-US" sz="1600" b="1" dirty="0" smtClean="0"/>
              <a:t>Power uprates:</a:t>
            </a:r>
          </a:p>
          <a:p>
            <a:pPr>
              <a:buFont typeface="Wingdings" pitchFamily="2" charset="2"/>
              <a:buChar char="§"/>
            </a:pPr>
            <a:r>
              <a:rPr lang="en-US" sz="1400" b="1" dirty="0" smtClean="0"/>
              <a:t>2000 - SG replacement and power uprate		</a:t>
            </a:r>
            <a:r>
              <a:rPr lang="en-US" sz="1400" dirty="0" smtClean="0"/>
              <a:t>664 MW</a:t>
            </a:r>
          </a:p>
          <a:p>
            <a:pPr>
              <a:buFont typeface="Wingdings" pitchFamily="2" charset="2"/>
              <a:buChar char="§"/>
            </a:pPr>
            <a:r>
              <a:rPr lang="en-US" sz="1400" b="1" dirty="0" smtClean="0"/>
              <a:t>2006 – LP Turbine and HP heaters replacement 	</a:t>
            </a:r>
            <a:r>
              <a:rPr lang="en-US" sz="1400" dirty="0" smtClean="0"/>
              <a:t>707 MW</a:t>
            </a:r>
          </a:p>
          <a:p>
            <a:pPr>
              <a:buFont typeface="Wingdings" pitchFamily="2" charset="2"/>
              <a:buChar char="§"/>
            </a:pPr>
            <a:r>
              <a:rPr lang="en-US" sz="1400" b="1" dirty="0" smtClean="0"/>
              <a:t>2007 – MSR and LP heaters replacement		</a:t>
            </a:r>
            <a:r>
              <a:rPr lang="en-US" sz="1400" dirty="0" smtClean="0"/>
              <a:t>727 MW</a:t>
            </a:r>
          </a:p>
          <a:p>
            <a:pPr>
              <a:buFont typeface="Wingdings" pitchFamily="2" charset="2"/>
              <a:buChar char="§"/>
            </a:pPr>
            <a:r>
              <a:rPr lang="en-US" sz="1400" dirty="0" smtClean="0"/>
              <a:t>????? – HP turbine replacement			734 MW</a:t>
            </a:r>
          </a:p>
          <a:p>
            <a:pPr marL="0" indent="0">
              <a:buNone/>
            </a:pPr>
            <a:r>
              <a:rPr lang="en-US" sz="1600" b="1" dirty="0" smtClean="0"/>
              <a:t>Increased plant reliability:</a:t>
            </a:r>
          </a:p>
          <a:p>
            <a:pPr>
              <a:buFont typeface="Wingdings" pitchFamily="2" charset="2"/>
              <a:buChar char="§"/>
            </a:pPr>
            <a:r>
              <a:rPr lang="en-US" sz="1400" dirty="0" smtClean="0"/>
              <a:t>Cooling towers extension</a:t>
            </a:r>
          </a:p>
          <a:p>
            <a:pPr>
              <a:buFont typeface="Wingdings" pitchFamily="2" charset="2"/>
              <a:buChar char="§"/>
            </a:pPr>
            <a:r>
              <a:rPr lang="en-US" sz="1400" dirty="0" smtClean="0"/>
              <a:t>18m fuel cycle</a:t>
            </a:r>
          </a:p>
          <a:p>
            <a:pPr>
              <a:buFont typeface="Wingdings" pitchFamily="2" charset="2"/>
              <a:buChar char="§"/>
            </a:pPr>
            <a:r>
              <a:rPr lang="en-US" sz="1400" dirty="0" smtClean="0"/>
              <a:t>Optimization and duration of outages</a:t>
            </a:r>
          </a:p>
          <a:p>
            <a:pPr>
              <a:buFont typeface="Wingdings" pitchFamily="2" charset="2"/>
              <a:buChar char="§"/>
            </a:pPr>
            <a:r>
              <a:rPr lang="en-US" sz="1400" dirty="0" smtClean="0"/>
              <a:t>Preventive replacement of equipment</a:t>
            </a:r>
          </a:p>
          <a:p>
            <a:pPr>
              <a:buFont typeface="Wingdings" pitchFamily="2" charset="2"/>
              <a:buChar char="§"/>
            </a:pPr>
            <a:r>
              <a:rPr lang="en-US" sz="1400" dirty="0" smtClean="0"/>
              <a:t>Improvements in plant processes</a:t>
            </a:r>
          </a:p>
          <a:p>
            <a:pPr>
              <a:buFont typeface="Wingdings" pitchFamily="2" charset="2"/>
              <a:buChar char="§"/>
            </a:pPr>
            <a:endParaRPr lang="en-US" sz="1400" dirty="0" smtClean="0"/>
          </a:p>
          <a:p>
            <a:pPr marL="0" indent="0">
              <a:buNone/>
            </a:pPr>
            <a:r>
              <a:rPr lang="en-US" sz="1800" b="1" dirty="0" smtClean="0">
                <a:solidFill>
                  <a:schemeClr val="accent2"/>
                </a:solidFill>
              </a:rPr>
              <a:t>		4,5 </a:t>
            </a:r>
            <a:r>
              <a:rPr lang="en-US" sz="1800" b="1" dirty="0" err="1" smtClean="0">
                <a:solidFill>
                  <a:schemeClr val="accent2"/>
                </a:solidFill>
              </a:rPr>
              <a:t>TWh</a:t>
            </a:r>
            <a:r>
              <a:rPr lang="en-US" sz="1800" b="1" dirty="0" smtClean="0">
                <a:solidFill>
                  <a:schemeClr val="accent2"/>
                </a:solidFill>
              </a:rPr>
              <a:t>/year                   5,6 </a:t>
            </a:r>
            <a:r>
              <a:rPr lang="en-US" sz="1800" b="1" dirty="0" err="1" smtClean="0">
                <a:solidFill>
                  <a:schemeClr val="accent2"/>
                </a:solidFill>
              </a:rPr>
              <a:t>TWh</a:t>
            </a:r>
            <a:r>
              <a:rPr lang="en-US" sz="1800" b="1" dirty="0" smtClean="0">
                <a:solidFill>
                  <a:schemeClr val="accent2"/>
                </a:solidFill>
              </a:rPr>
              <a:t>/year</a:t>
            </a:r>
          </a:p>
          <a:p>
            <a:pPr marL="0" indent="0">
              <a:buFont typeface="Wingdings" pitchFamily="2" charset="2"/>
              <a:buNone/>
            </a:pPr>
            <a:endParaRPr lang="en-US" sz="1600" dirty="0" smtClean="0">
              <a:solidFill>
                <a:schemeClr val="tx2"/>
              </a:solidFill>
            </a:endParaRPr>
          </a:p>
          <a:p>
            <a:pPr marL="0" indent="0">
              <a:buFont typeface="Wingdings" pitchFamily="2" charset="2"/>
              <a:buNone/>
            </a:pPr>
            <a:r>
              <a:rPr lang="en-US" sz="1600" dirty="0" smtClean="0">
                <a:solidFill>
                  <a:schemeClr val="tx2"/>
                </a:solidFill>
              </a:rPr>
              <a:t>Difference is 1,1 </a:t>
            </a:r>
            <a:r>
              <a:rPr lang="en-US" sz="1600" dirty="0" err="1" smtClean="0">
                <a:solidFill>
                  <a:schemeClr val="tx2"/>
                </a:solidFill>
              </a:rPr>
              <a:t>TWh</a:t>
            </a:r>
            <a:r>
              <a:rPr lang="en-US" sz="1600" dirty="0" smtClean="0">
                <a:solidFill>
                  <a:schemeClr val="tx2"/>
                </a:solidFill>
              </a:rPr>
              <a:t>/</a:t>
            </a:r>
            <a:r>
              <a:rPr lang="en-US" sz="1600" dirty="0" err="1" smtClean="0">
                <a:solidFill>
                  <a:schemeClr val="tx2"/>
                </a:solidFill>
              </a:rPr>
              <a:t>yr</a:t>
            </a:r>
            <a:r>
              <a:rPr lang="en-US" sz="1600" dirty="0" smtClean="0">
                <a:solidFill>
                  <a:schemeClr val="tx2"/>
                </a:solidFill>
              </a:rPr>
              <a:t>, this is app. </a:t>
            </a:r>
            <a:r>
              <a:rPr lang="en-US" sz="1600" dirty="0" smtClean="0">
                <a:solidFill>
                  <a:srgbClr val="17375E"/>
                </a:solidFill>
              </a:rPr>
              <a:t>8 HPP on Sava river!</a:t>
            </a:r>
          </a:p>
        </p:txBody>
      </p:sp>
      <p:sp>
        <p:nvSpPr>
          <p:cNvPr id="17413" name="Footer Placeholder 4"/>
          <p:cNvSpPr>
            <a:spLocks noGrp="1"/>
          </p:cNvSpPr>
          <p:nvPr>
            <p:ph type="ftr" sz="quarter" idx="12"/>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r>
              <a:rPr lang="sl-SI" sz="1200" smtClean="0">
                <a:solidFill>
                  <a:schemeClr val="bg1"/>
                </a:solidFill>
              </a:rPr>
              <a:t>www.nek.si, Vrbina 12, 8270 Krško </a:t>
            </a:r>
          </a:p>
        </p:txBody>
      </p:sp>
      <p:sp>
        <p:nvSpPr>
          <p:cNvPr id="17414" name="Slide Number Placeholder 5"/>
          <p:cNvSpPr>
            <a:spLocks noGrp="1"/>
          </p:cNvSpPr>
          <p:nvPr>
            <p:ph type="sldNum" sz="quarter" idx="13"/>
          </p:nvPr>
        </p:nvSpPr>
        <p:spPr>
          <a:noFill/>
        </p:spPr>
        <p:txBody>
          <a:bodyPr/>
          <a:lstStyle>
            <a:lvl1pPr>
              <a:defRPr sz="2000">
                <a:solidFill>
                  <a:srgbClr val="376092"/>
                </a:solidFill>
                <a:latin typeface="Tahoma" pitchFamily="34" charset="0"/>
                <a:cs typeface="Tahoma" pitchFamily="34" charset="0"/>
              </a:defRPr>
            </a:lvl1pPr>
            <a:lvl2pPr marL="742950" indent="-285750">
              <a:defRPr sz="2000">
                <a:solidFill>
                  <a:srgbClr val="376092"/>
                </a:solidFill>
                <a:latin typeface="Tahoma" pitchFamily="34" charset="0"/>
                <a:cs typeface="Tahoma" pitchFamily="34" charset="0"/>
              </a:defRPr>
            </a:lvl2pPr>
            <a:lvl3pPr marL="1143000" indent="-228600">
              <a:defRPr sz="2000">
                <a:solidFill>
                  <a:srgbClr val="376092"/>
                </a:solidFill>
                <a:latin typeface="Tahoma" pitchFamily="34" charset="0"/>
                <a:cs typeface="Tahoma" pitchFamily="34" charset="0"/>
              </a:defRPr>
            </a:lvl3pPr>
            <a:lvl4pPr marL="1600200" indent="-228600">
              <a:defRPr sz="2000">
                <a:solidFill>
                  <a:srgbClr val="376092"/>
                </a:solidFill>
                <a:latin typeface="Tahoma" pitchFamily="34" charset="0"/>
                <a:cs typeface="Tahoma" pitchFamily="34" charset="0"/>
              </a:defRPr>
            </a:lvl4pPr>
            <a:lvl5pPr marL="2057400" indent="-228600">
              <a:defRPr sz="2000">
                <a:solidFill>
                  <a:srgbClr val="376092"/>
                </a:solidFill>
                <a:latin typeface="Tahoma" pitchFamily="34" charset="0"/>
                <a:cs typeface="Tahoma" pitchFamily="34" charset="0"/>
              </a:defRPr>
            </a:lvl5pPr>
            <a:lvl6pPr marL="25146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6pPr>
            <a:lvl7pPr marL="29718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7pPr>
            <a:lvl8pPr marL="34290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8pPr>
            <a:lvl9pPr marL="3886200" indent="-228600" eaLnBrk="0" fontAlgn="base" hangingPunct="0">
              <a:lnSpc>
                <a:spcPct val="90000"/>
              </a:lnSpc>
              <a:spcBef>
                <a:spcPct val="20000"/>
              </a:spcBef>
              <a:spcAft>
                <a:spcPct val="0"/>
              </a:spcAft>
              <a:buFont typeface="Wingdings" pitchFamily="2" charset="2"/>
              <a:defRPr sz="2000">
                <a:solidFill>
                  <a:srgbClr val="376092"/>
                </a:solidFill>
                <a:latin typeface="Tahoma" pitchFamily="34" charset="0"/>
                <a:cs typeface="Tahoma" pitchFamily="34" charset="0"/>
              </a:defRPr>
            </a:lvl9pPr>
          </a:lstStyle>
          <a:p>
            <a:fld id="{75055975-A642-4416-A798-DBD203918A60}" type="slidenum">
              <a:rPr lang="sl-SI" sz="1200" smtClean="0">
                <a:solidFill>
                  <a:schemeClr val="tx1"/>
                </a:solidFill>
              </a:rPr>
              <a:pPr/>
              <a:t>8</a:t>
            </a:fld>
            <a:endParaRPr lang="sl-SI" sz="1200" smtClean="0">
              <a:solidFill>
                <a:schemeClr val="tx1"/>
              </a:solidFill>
            </a:endParaRPr>
          </a:p>
        </p:txBody>
      </p:sp>
      <p:cxnSp>
        <p:nvCxnSpPr>
          <p:cNvPr id="12" name="Straight Arrow Connector 11"/>
          <p:cNvCxnSpPr/>
          <p:nvPr/>
        </p:nvCxnSpPr>
        <p:spPr>
          <a:xfrm>
            <a:off x="4466212" y="5373216"/>
            <a:ext cx="647762"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sl-SI" sz="1800" dirty="0" smtClean="0">
                <a:solidFill>
                  <a:schemeClr val="bg1"/>
                </a:solidFill>
              </a:rPr>
              <a:t>NUCLEAR SAFETY AND EMERGENCY PREPAREDNESS</a:t>
            </a:r>
            <a:endParaRPr lang="en-US" sz="1400" dirty="0" smtClean="0">
              <a:solidFill>
                <a:schemeClr val="bg1"/>
              </a:solidFill>
              <a:latin typeface="Tahoma" pitchFamily="34" charset="0"/>
            </a:endParaRPr>
          </a:p>
          <a:p>
            <a:pPr marL="0" indent="0" eaLnBrk="1" hangingPunct="1">
              <a:buFontTx/>
              <a:buNone/>
            </a:pPr>
            <a:r>
              <a:rPr lang="en-US" sz="1600" dirty="0" smtClean="0">
                <a:solidFill>
                  <a:srgbClr val="FFFF00"/>
                </a:solidFill>
                <a:latin typeface="Tahoma" pitchFamily="34" charset="0"/>
              </a:rPr>
              <a:t>General Plant Data</a:t>
            </a:r>
            <a:r>
              <a:rPr lang="sl-SI" sz="1600" dirty="0" smtClean="0">
                <a:solidFill>
                  <a:srgbClr val="FFFF00"/>
                </a:solidFill>
                <a:latin typeface="Tahoma" pitchFamily="34" charset="0"/>
              </a:rPr>
              <a:t> - </a:t>
            </a:r>
            <a:r>
              <a:rPr lang="en-US" sz="1600" dirty="0" smtClean="0">
                <a:solidFill>
                  <a:srgbClr val="FFFF00"/>
                </a:solidFill>
                <a:latin typeface="Tahoma" pitchFamily="34" charset="0"/>
              </a:rPr>
              <a:t>investments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Grp="1" noChangeArrowheads="1"/>
          </p:cNvSpPr>
          <p:nvPr>
            <p:ph type="ftr" sz="quarter" idx="12"/>
          </p:nvPr>
        </p:nvSpPr>
        <p:spPr/>
        <p:txBody>
          <a:bodyPr/>
          <a:lstStyle/>
          <a:p>
            <a:r>
              <a:rPr lang="sl-SI"/>
              <a:t>www.nek.si, Vrbina 12, 8270 Krško </a:t>
            </a:r>
          </a:p>
        </p:txBody>
      </p:sp>
      <p:sp>
        <p:nvSpPr>
          <p:cNvPr id="35" name="Rectangle 34"/>
          <p:cNvSpPr>
            <a:spLocks noGrp="1" noChangeArrowheads="1"/>
          </p:cNvSpPr>
          <p:nvPr>
            <p:ph type="sldNum" sz="quarter" idx="13"/>
          </p:nvPr>
        </p:nvSpPr>
        <p:spPr/>
        <p:txBody>
          <a:bodyPr/>
          <a:lstStyle/>
          <a:p>
            <a:fld id="{5FD23286-00A8-46DA-BE70-1BB7D5AFD2D8}" type="slidenum">
              <a:rPr lang="sl-SI"/>
              <a:pPr/>
              <a:t>9</a:t>
            </a:fld>
            <a:endParaRPr lang="sl-SI"/>
          </a:p>
        </p:txBody>
      </p:sp>
      <p:sp>
        <p:nvSpPr>
          <p:cNvPr id="2" name="Title 1"/>
          <p:cNvSpPr>
            <a:spLocks noGrp="1"/>
          </p:cNvSpPr>
          <p:nvPr>
            <p:ph type="title" idx="4294967295"/>
          </p:nvPr>
        </p:nvSpPr>
        <p:spPr/>
        <p:txBody>
          <a:bodyPr/>
          <a:lstStyle/>
          <a:p>
            <a:pPr eaLnBrk="1" hangingPunct="1"/>
            <a:r>
              <a:rPr lang="en-US" sz="2000" smtClean="0">
                <a:effectLst>
                  <a:outerShdw blurRad="38100" dist="38100" dir="2700000" algn="tl">
                    <a:srgbClr val="C0C0C0"/>
                  </a:outerShdw>
                </a:effectLst>
              </a:rPr>
              <a:t>Nuclear safety a top priority-defense in depth</a:t>
            </a:r>
          </a:p>
        </p:txBody>
      </p:sp>
      <p:sp>
        <p:nvSpPr>
          <p:cNvPr id="195591" name="Slide Number Placeholder 6"/>
          <p:cNvSpPr txBox="1">
            <a:spLocks noGrp="1"/>
          </p:cNvSpPr>
          <p:nvPr/>
        </p:nvSpPr>
        <p:spPr bwMode="auto">
          <a:xfrm>
            <a:off x="6496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lnSpc>
                <a:spcPct val="100000"/>
              </a:lnSpc>
              <a:buFontTx/>
              <a:buNone/>
            </a:pPr>
            <a:endParaRPr lang="sl-SI" sz="1200">
              <a:latin typeface="Tahoma" pitchFamily="34" charset="0"/>
            </a:endParaRPr>
          </a:p>
        </p:txBody>
      </p:sp>
      <p:sp>
        <p:nvSpPr>
          <p:cNvPr id="195592" name="Rectangle 8"/>
          <p:cNvSpPr>
            <a:spLocks noGrp="1"/>
          </p:cNvSpPr>
          <p:nvPr>
            <p:ph type="body" idx="4294967295"/>
          </p:nvPr>
        </p:nvSpPr>
        <p:spPr>
          <a:xfrm>
            <a:off x="684213" y="1592263"/>
            <a:ext cx="7931150" cy="2003425"/>
          </a:xfrm>
        </p:spPr>
        <p:txBody>
          <a:bodyPr/>
          <a:lstStyle/>
          <a:p>
            <a:pPr marL="0" indent="12700">
              <a:lnSpc>
                <a:spcPct val="90000"/>
              </a:lnSpc>
              <a:buFont typeface="Wingdings" pitchFamily="2" charset="2"/>
              <a:buNone/>
            </a:pPr>
            <a:r>
              <a:rPr lang="en-US" sz="1800" b="1" smtClean="0"/>
              <a:t>Nuclear safety is a universal requirement and </a:t>
            </a:r>
            <a:r>
              <a:rPr lang="sl-SI" sz="1800" b="1" smtClean="0"/>
              <a:t>is a</a:t>
            </a:r>
            <a:r>
              <a:rPr lang="en-US" sz="1800" b="1" smtClean="0"/>
              <a:t> top priority</a:t>
            </a:r>
            <a:r>
              <a:rPr lang="en-US" sz="1800" smtClean="0"/>
              <a:t> for </a:t>
            </a:r>
            <a:r>
              <a:rPr lang="sl-SI" sz="1800" smtClean="0"/>
              <a:t>NEK as</a:t>
            </a:r>
            <a:r>
              <a:rPr lang="en-US" sz="1800" smtClean="0"/>
              <a:t> operating organization. To achieve nuclear safety, means to ensure the protection of people and the environment against radiation risks by achieving the highest practical safety level of nuclear reactor.  Defense in depth is implemented by the combination of independent levels of protection.</a:t>
            </a:r>
          </a:p>
          <a:p>
            <a:pPr marL="0" indent="12700">
              <a:lnSpc>
                <a:spcPct val="90000"/>
              </a:lnSpc>
              <a:buFont typeface="Wingdings" pitchFamily="2" charset="2"/>
              <a:buNone/>
            </a:pPr>
            <a:endParaRPr lang="en-US" sz="1800" smtClean="0"/>
          </a:p>
        </p:txBody>
      </p:sp>
      <p:grpSp>
        <p:nvGrpSpPr>
          <p:cNvPr id="195593" name="Group 9"/>
          <p:cNvGrpSpPr>
            <a:grpSpLocks/>
          </p:cNvGrpSpPr>
          <p:nvPr/>
        </p:nvGrpSpPr>
        <p:grpSpPr bwMode="auto">
          <a:xfrm>
            <a:off x="2333625" y="2924175"/>
            <a:ext cx="6810375" cy="3552825"/>
            <a:chOff x="1470" y="1848"/>
            <a:chExt cx="4290" cy="2238"/>
          </a:xfrm>
        </p:grpSpPr>
        <p:sp>
          <p:nvSpPr>
            <p:cNvPr id="195594" name="Oval 10"/>
            <p:cNvSpPr>
              <a:spLocks noChangeArrowheads="1"/>
            </p:cNvSpPr>
            <p:nvPr/>
          </p:nvSpPr>
          <p:spPr bwMode="auto">
            <a:xfrm>
              <a:off x="1470" y="1908"/>
              <a:ext cx="3114" cy="2106"/>
            </a:xfrm>
            <a:prstGeom prst="ellipse">
              <a:avLst/>
            </a:prstGeom>
            <a:solidFill>
              <a:srgbClr val="D8EBB3"/>
            </a:solidFill>
            <a:ln w="9525" algn="ctr">
              <a:solidFill>
                <a:srgbClr val="000000"/>
              </a:solidFill>
              <a:round/>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595" name="Oval 11"/>
            <p:cNvSpPr>
              <a:spLocks noChangeArrowheads="1"/>
            </p:cNvSpPr>
            <p:nvPr/>
          </p:nvSpPr>
          <p:spPr bwMode="auto">
            <a:xfrm>
              <a:off x="1608" y="2032"/>
              <a:ext cx="2844" cy="1844"/>
            </a:xfrm>
            <a:prstGeom prst="ellipse">
              <a:avLst/>
            </a:prstGeom>
            <a:solidFill>
              <a:schemeClr val="accent1"/>
            </a:solidFill>
            <a:ln w="9525" algn="ctr">
              <a:solidFill>
                <a:srgbClr val="000000"/>
              </a:solidFill>
              <a:round/>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596" name="Oval 12"/>
            <p:cNvSpPr>
              <a:spLocks noChangeArrowheads="1"/>
            </p:cNvSpPr>
            <p:nvPr/>
          </p:nvSpPr>
          <p:spPr bwMode="auto">
            <a:xfrm>
              <a:off x="1722" y="2154"/>
              <a:ext cx="2586" cy="1578"/>
            </a:xfrm>
            <a:prstGeom prst="ellipse">
              <a:avLst/>
            </a:prstGeom>
            <a:solidFill>
              <a:srgbClr val="CCFFFF"/>
            </a:solidFill>
            <a:ln w="9525" algn="ctr">
              <a:solidFill>
                <a:srgbClr val="000000"/>
              </a:solidFill>
              <a:round/>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597" name="Rectangle 13"/>
            <p:cNvSpPr>
              <a:spLocks noChangeArrowheads="1"/>
            </p:cNvSpPr>
            <p:nvPr/>
          </p:nvSpPr>
          <p:spPr bwMode="auto">
            <a:xfrm>
              <a:off x="2700" y="2574"/>
              <a:ext cx="1038" cy="390"/>
            </a:xfrm>
            <a:prstGeom prst="rect">
              <a:avLst/>
            </a:prstGeom>
            <a:solidFill>
              <a:srgbClr val="FF6600"/>
            </a:solidFill>
            <a:ln w="9525" algn="ctr">
              <a:solidFill>
                <a:srgbClr val="FF3300"/>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598" name="Rectangle 14"/>
            <p:cNvSpPr>
              <a:spLocks noChangeArrowheads="1"/>
            </p:cNvSpPr>
            <p:nvPr/>
          </p:nvSpPr>
          <p:spPr bwMode="auto">
            <a:xfrm>
              <a:off x="2658" y="2640"/>
              <a:ext cx="1038" cy="368"/>
            </a:xfrm>
            <a:prstGeom prst="rect">
              <a:avLst/>
            </a:prstGeom>
            <a:solidFill>
              <a:srgbClr val="FF9933"/>
            </a:solidFill>
            <a:ln w="9525" algn="ctr">
              <a:solidFill>
                <a:srgbClr val="000000"/>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599" name="Rectangle 15"/>
            <p:cNvSpPr>
              <a:spLocks noChangeArrowheads="1"/>
            </p:cNvSpPr>
            <p:nvPr/>
          </p:nvSpPr>
          <p:spPr bwMode="auto">
            <a:xfrm>
              <a:off x="2616" y="2724"/>
              <a:ext cx="1026" cy="348"/>
            </a:xfrm>
            <a:prstGeom prst="rect">
              <a:avLst/>
            </a:prstGeom>
            <a:solidFill>
              <a:srgbClr val="FFCC00"/>
            </a:solidFill>
            <a:ln w="9525" algn="ctr">
              <a:solidFill>
                <a:srgbClr val="000000"/>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600" name="Rectangle 16"/>
            <p:cNvSpPr>
              <a:spLocks noChangeArrowheads="1"/>
            </p:cNvSpPr>
            <p:nvPr/>
          </p:nvSpPr>
          <p:spPr bwMode="auto">
            <a:xfrm>
              <a:off x="2580" y="2784"/>
              <a:ext cx="996" cy="348"/>
            </a:xfrm>
            <a:prstGeom prst="rect">
              <a:avLst/>
            </a:prstGeom>
            <a:solidFill>
              <a:srgbClr val="FFFF00"/>
            </a:solidFill>
            <a:ln w="9525" algn="ctr">
              <a:solidFill>
                <a:srgbClr val="000000"/>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601" name="Rectangle 17"/>
            <p:cNvSpPr>
              <a:spLocks noChangeArrowheads="1"/>
            </p:cNvSpPr>
            <p:nvPr/>
          </p:nvSpPr>
          <p:spPr bwMode="auto">
            <a:xfrm>
              <a:off x="2544" y="2880"/>
              <a:ext cx="984" cy="312"/>
            </a:xfrm>
            <a:prstGeom prst="rect">
              <a:avLst/>
            </a:prstGeom>
            <a:solidFill>
              <a:srgbClr val="FFFF99"/>
            </a:solidFill>
            <a:ln w="9525" algn="ctr">
              <a:solidFill>
                <a:schemeClr val="tx1"/>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602" name="AutoShape 18"/>
            <p:cNvSpPr>
              <a:spLocks noChangeArrowheads="1"/>
            </p:cNvSpPr>
            <p:nvPr/>
          </p:nvSpPr>
          <p:spPr bwMode="auto">
            <a:xfrm>
              <a:off x="2388" y="3120"/>
              <a:ext cx="1134" cy="366"/>
            </a:xfrm>
            <a:prstGeom prst="cube">
              <a:avLst>
                <a:gd name="adj" fmla="val 25000"/>
              </a:avLst>
            </a:prstGeom>
            <a:solidFill>
              <a:srgbClr val="808080"/>
            </a:solidFill>
            <a:ln w="9525">
              <a:solidFill>
                <a:srgbClr val="000000"/>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603" name="AutoShape 19"/>
            <p:cNvSpPr>
              <a:spLocks noChangeArrowheads="1"/>
            </p:cNvSpPr>
            <p:nvPr/>
          </p:nvSpPr>
          <p:spPr bwMode="auto">
            <a:xfrm>
              <a:off x="2814" y="2922"/>
              <a:ext cx="594" cy="282"/>
            </a:xfrm>
            <a:prstGeom prst="cube">
              <a:avLst>
                <a:gd name="adj" fmla="val 25000"/>
              </a:avLst>
            </a:prstGeom>
            <a:solidFill>
              <a:srgbClr val="D8EBB3"/>
            </a:solidFill>
            <a:ln w="9525">
              <a:solidFill>
                <a:srgbClr val="000000"/>
              </a:solidFill>
              <a:miter lim="800000"/>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604" name="Line 20"/>
            <p:cNvSpPr>
              <a:spLocks noChangeShapeType="1"/>
            </p:cNvSpPr>
            <p:nvPr/>
          </p:nvSpPr>
          <p:spPr bwMode="auto">
            <a:xfrm flipV="1">
              <a:off x="2340" y="2484"/>
              <a:ext cx="366" cy="636"/>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195605" name="Text Box 21"/>
            <p:cNvSpPr txBox="1">
              <a:spLocks noChangeArrowheads="1"/>
            </p:cNvSpPr>
            <p:nvPr/>
          </p:nvSpPr>
          <p:spPr bwMode="auto">
            <a:xfrm>
              <a:off x="4452" y="1848"/>
              <a:ext cx="10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sl-SI" sz="1200" b="1">
                  <a:latin typeface="Helvetica Condensed" pitchFamily="34" charset="0"/>
                </a:rPr>
                <a:t> </a:t>
              </a:r>
              <a:r>
                <a:rPr lang="en-US" sz="1200" b="1">
                  <a:solidFill>
                    <a:schemeClr val="accent1"/>
                  </a:solidFill>
                  <a:latin typeface="Helvetica Condensed" pitchFamily="34" charset="0"/>
                </a:rPr>
                <a:t>safety culture</a:t>
              </a:r>
            </a:p>
          </p:txBody>
        </p:sp>
        <p:sp>
          <p:nvSpPr>
            <p:cNvPr id="195606" name="Line 22"/>
            <p:cNvSpPr>
              <a:spLocks noChangeShapeType="1"/>
            </p:cNvSpPr>
            <p:nvPr/>
          </p:nvSpPr>
          <p:spPr bwMode="auto">
            <a:xfrm flipV="1">
              <a:off x="4128" y="2004"/>
              <a:ext cx="588"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195607" name="Text Box 23"/>
            <p:cNvSpPr txBox="1">
              <a:spLocks noChangeArrowheads="1"/>
            </p:cNvSpPr>
            <p:nvPr/>
          </p:nvSpPr>
          <p:spPr bwMode="auto">
            <a:xfrm>
              <a:off x="4356" y="2202"/>
              <a:ext cx="1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sz="1200" b="1">
                  <a:latin typeface="Helvetica Condensed" pitchFamily="34" charset="0"/>
                </a:rPr>
                <a:t>oversight and </a:t>
              </a:r>
              <a:r>
                <a:rPr lang="en-US" sz="1200" b="1" noProof="1">
                  <a:latin typeface="Helvetica Condensed" pitchFamily="34" charset="0"/>
                </a:rPr>
                <a:t>regulation</a:t>
              </a:r>
            </a:p>
          </p:txBody>
        </p:sp>
        <p:sp>
          <p:nvSpPr>
            <p:cNvPr id="195608" name="Text Box 24"/>
            <p:cNvSpPr txBox="1">
              <a:spLocks noChangeArrowheads="1"/>
            </p:cNvSpPr>
            <p:nvPr/>
          </p:nvSpPr>
          <p:spPr bwMode="auto">
            <a:xfrm>
              <a:off x="4572" y="3234"/>
              <a:ext cx="10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sz="1200" b="1">
                  <a:latin typeface="Helvetica Condensed" pitchFamily="34" charset="0"/>
                </a:rPr>
                <a:t>safety assessment</a:t>
              </a:r>
            </a:p>
          </p:txBody>
        </p:sp>
        <p:sp>
          <p:nvSpPr>
            <p:cNvPr id="195609" name="Line 25"/>
            <p:cNvSpPr>
              <a:spLocks noChangeShapeType="1"/>
            </p:cNvSpPr>
            <p:nvPr/>
          </p:nvSpPr>
          <p:spPr bwMode="auto">
            <a:xfrm flipV="1">
              <a:off x="4272" y="2370"/>
              <a:ext cx="504" cy="2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195610" name="Text Box 26"/>
            <p:cNvSpPr txBox="1">
              <a:spLocks noChangeArrowheads="1"/>
            </p:cNvSpPr>
            <p:nvPr/>
          </p:nvSpPr>
          <p:spPr bwMode="auto">
            <a:xfrm>
              <a:off x="2448" y="3276"/>
              <a:ext cx="9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sz="1200" b="1">
                  <a:latin typeface="Helvetica Condensed" pitchFamily="34" charset="0"/>
                </a:rPr>
                <a:t>appropriate site</a:t>
              </a:r>
            </a:p>
          </p:txBody>
        </p:sp>
        <p:sp>
          <p:nvSpPr>
            <p:cNvPr id="195611" name="Text Box 27"/>
            <p:cNvSpPr txBox="1">
              <a:spLocks noChangeArrowheads="1"/>
            </p:cNvSpPr>
            <p:nvPr/>
          </p:nvSpPr>
          <p:spPr bwMode="auto">
            <a:xfrm>
              <a:off x="4632" y="3480"/>
              <a:ext cx="10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sz="1200" b="1">
                  <a:solidFill>
                    <a:schemeClr val="accent1"/>
                  </a:solidFill>
                  <a:latin typeface="Helvetica Condensed" pitchFamily="34" charset="0"/>
                </a:rPr>
                <a:t>operation practices</a:t>
              </a:r>
            </a:p>
          </p:txBody>
        </p:sp>
        <p:sp>
          <p:nvSpPr>
            <p:cNvPr id="195612" name="Line 28"/>
            <p:cNvSpPr>
              <a:spLocks noChangeShapeType="1"/>
            </p:cNvSpPr>
            <p:nvPr/>
          </p:nvSpPr>
          <p:spPr bwMode="auto">
            <a:xfrm>
              <a:off x="4086" y="3132"/>
              <a:ext cx="522" cy="3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195613" name="Text Box 29"/>
            <p:cNvSpPr txBox="1">
              <a:spLocks noChangeArrowheads="1"/>
            </p:cNvSpPr>
            <p:nvPr/>
          </p:nvSpPr>
          <p:spPr bwMode="auto">
            <a:xfrm>
              <a:off x="2808" y="2963"/>
              <a:ext cx="5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sz="1000" b="1">
                  <a:latin typeface="Helvetica Condensed" pitchFamily="34" charset="0"/>
                </a:rPr>
                <a:t>High quality</a:t>
              </a:r>
            </a:p>
          </p:txBody>
        </p:sp>
        <p:sp>
          <p:nvSpPr>
            <p:cNvPr id="195614" name="Text Box 30"/>
            <p:cNvSpPr txBox="1">
              <a:spLocks noChangeArrowheads="1"/>
            </p:cNvSpPr>
            <p:nvPr/>
          </p:nvSpPr>
          <p:spPr bwMode="auto">
            <a:xfrm>
              <a:off x="2472" y="2328"/>
              <a:ext cx="12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GB" sz="1400" b="1">
                  <a:latin typeface="Helvetica Condensed" pitchFamily="34" charset="0"/>
                </a:rPr>
                <a:t>Defence in depth</a:t>
              </a:r>
            </a:p>
          </p:txBody>
        </p:sp>
        <p:sp>
          <p:nvSpPr>
            <p:cNvPr id="195615" name="Text Box 31"/>
            <p:cNvSpPr txBox="1">
              <a:spLocks noChangeArrowheads="1"/>
            </p:cNvSpPr>
            <p:nvPr/>
          </p:nvSpPr>
          <p:spPr bwMode="auto">
            <a:xfrm>
              <a:off x="4542" y="3798"/>
              <a:ext cx="9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sz="1200" b="1">
                  <a:latin typeface="Helvetica Condensed" pitchFamily="34" charset="0"/>
                </a:rPr>
                <a:t>Comprehensive testing</a:t>
              </a:r>
            </a:p>
          </p:txBody>
        </p:sp>
        <p:sp>
          <p:nvSpPr>
            <p:cNvPr id="195616" name="Line 32"/>
            <p:cNvSpPr>
              <a:spLocks noChangeShapeType="1"/>
            </p:cNvSpPr>
            <p:nvPr/>
          </p:nvSpPr>
          <p:spPr bwMode="auto">
            <a:xfrm>
              <a:off x="3870" y="3384"/>
              <a:ext cx="702" cy="5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195617" name="Line 33"/>
            <p:cNvSpPr>
              <a:spLocks noChangeShapeType="1"/>
            </p:cNvSpPr>
            <p:nvPr/>
          </p:nvSpPr>
          <p:spPr bwMode="auto">
            <a:xfrm>
              <a:off x="4176" y="2886"/>
              <a:ext cx="534" cy="3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195618" name="AutoShape 34"/>
            <p:cNvSpPr>
              <a:spLocks noChangeArrowheads="1"/>
            </p:cNvSpPr>
            <p:nvPr/>
          </p:nvSpPr>
          <p:spPr bwMode="auto">
            <a:xfrm>
              <a:off x="2520" y="2832"/>
              <a:ext cx="342" cy="444"/>
            </a:xfrm>
            <a:prstGeom prst="can">
              <a:avLst>
                <a:gd name="adj" fmla="val 32456"/>
              </a:avLst>
            </a:prstGeom>
            <a:solidFill>
              <a:srgbClr val="D8EBB3"/>
            </a:solidFill>
            <a:ln w="9525">
              <a:solidFill>
                <a:srgbClr val="000000"/>
              </a:solidFill>
              <a:round/>
              <a:headEnd/>
              <a:tailEnd/>
            </a:ln>
          </p:spPr>
          <p:txBody>
            <a:bodyPr wrap="none" anchor="ctr"/>
            <a:lstStyle/>
            <a:p>
              <a:pPr algn="ctr" eaLnBrk="1" hangingPunct="1">
                <a:lnSpc>
                  <a:spcPct val="100000"/>
                </a:lnSpc>
                <a:spcBef>
                  <a:spcPct val="0"/>
                </a:spcBef>
                <a:buFontTx/>
                <a:buNone/>
              </a:pPr>
              <a:endParaRPr lang="en-US" sz="1800">
                <a:solidFill>
                  <a:schemeClr val="tx1"/>
                </a:solidFill>
                <a:latin typeface="Calibri" pitchFamily="34" charset="0"/>
              </a:endParaRPr>
            </a:p>
          </p:txBody>
        </p:sp>
        <p:sp>
          <p:nvSpPr>
            <p:cNvPr id="195619" name="Text Box 35"/>
            <p:cNvSpPr txBox="1">
              <a:spLocks noChangeArrowheads="1"/>
            </p:cNvSpPr>
            <p:nvPr/>
          </p:nvSpPr>
          <p:spPr bwMode="auto">
            <a:xfrm>
              <a:off x="2466" y="303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r>
                <a:rPr lang="en-US" sz="1200" b="1">
                  <a:latin typeface="Helvetica Condensed" pitchFamily="34" charset="0"/>
                </a:rPr>
                <a:t>design</a:t>
              </a:r>
            </a:p>
          </p:txBody>
        </p:sp>
        <p:sp>
          <p:nvSpPr>
            <p:cNvPr id="195620" name="Text Box 36"/>
            <p:cNvSpPr txBox="1">
              <a:spLocks noChangeArrowheads="1"/>
            </p:cNvSpPr>
            <p:nvPr/>
          </p:nvSpPr>
          <p:spPr bwMode="auto">
            <a:xfrm>
              <a:off x="2874" y="2765"/>
              <a:ext cx="40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00000"/>
                </a:lnSpc>
                <a:spcBef>
                  <a:spcPct val="50000"/>
                </a:spcBef>
                <a:buFontTx/>
                <a:buNone/>
              </a:pPr>
              <a:endParaRPr lang="en-US" sz="800">
                <a:latin typeface="Arial" charset="0"/>
              </a:endParaRPr>
            </a:p>
          </p:txBody>
        </p:sp>
      </p:grpSp>
      <p:sp>
        <p:nvSpPr>
          <p:cNvPr id="36" name="Text Placeholder 1"/>
          <p:cNvSpPr txBox="1">
            <a:spLocks/>
          </p:cNvSpPr>
          <p:nvPr/>
        </p:nvSpPr>
        <p:spPr bwMode="auto">
          <a:xfrm>
            <a:off x="0" y="0"/>
            <a:ext cx="8286796" cy="648000"/>
          </a:xfrm>
          <a:prstGeom prst="rect">
            <a:avLst/>
          </a:prstGeom>
          <a:gradFill>
            <a:gsLst>
              <a:gs pos="40000">
                <a:srgbClr val="6464FF">
                  <a:alpha val="70000"/>
                </a:srgbClr>
              </a:gs>
              <a:gs pos="100000">
                <a:srgbClr val="E1F1CF">
                  <a:alpha val="0"/>
                </a:srgbClr>
              </a:gs>
            </a:gsLst>
            <a:lin ang="0" scaled="0"/>
          </a:gra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792000" tIns="45720" rIns="91440" bIns="45720" numCol="1" anchor="ctr" anchorCtr="0" compatLnSpc="1">
            <a:prstTxWarp prst="textNoShape">
              <a:avLst/>
            </a:prstTxWarp>
          </a:bodyPr>
          <a:lstStyle>
            <a:lvl1pPr marL="342900" indent="-342900" algn="l" rtl="0" eaLnBrk="0" fontAlgn="base" hangingPunct="0">
              <a:spcBef>
                <a:spcPct val="0"/>
              </a:spcBef>
              <a:spcAft>
                <a:spcPct val="0"/>
              </a:spcAft>
              <a:buFont typeface="Wingdings" pitchFamily="2" charset="2"/>
              <a:buChar char="Ø"/>
              <a:defRPr sz="2000" kern="12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Font typeface="Arial" charset="0"/>
              <a:buChar char="•"/>
              <a:defRPr kern="1200">
                <a:solidFill>
                  <a:schemeClr val="tx1"/>
                </a:solidFill>
                <a:latin typeface="Calibri" pitchFamily="34" charset="0"/>
                <a:ea typeface="+mn-ea"/>
                <a:cs typeface="+mn-cs"/>
              </a:defRPr>
            </a:lvl2pPr>
            <a:lvl3pPr marL="1143000" indent="-228600" algn="l" rtl="0" eaLnBrk="0" fontAlgn="base" hangingPunct="0">
              <a:spcBef>
                <a:spcPct val="0"/>
              </a:spcBef>
              <a:spcAft>
                <a:spcPct val="0"/>
              </a:spcAft>
              <a:buFont typeface="Wingdings" pitchFamily="2" charset="2"/>
              <a:buChar char="v"/>
              <a:defRPr sz="1600" kern="1200">
                <a:solidFill>
                  <a:schemeClr val="tx1"/>
                </a:solidFill>
                <a:latin typeface="Calibri" pitchFamily="34" charset="0"/>
                <a:ea typeface="+mn-ea"/>
                <a:cs typeface="+mn-cs"/>
              </a:defRPr>
            </a:lvl3pPr>
            <a:lvl4pPr marL="1600200" indent="-228600" algn="l" rtl="0" eaLnBrk="0" fontAlgn="base" hangingPunct="0">
              <a:spcBef>
                <a:spcPct val="0"/>
              </a:spcBef>
              <a:spcAft>
                <a:spcPct val="0"/>
              </a:spcAft>
              <a:buFont typeface="Wingdings" pitchFamily="2" charset="2"/>
              <a:buChar char="q"/>
              <a:defRPr sz="1400" kern="1200">
                <a:solidFill>
                  <a:schemeClr val="tx1"/>
                </a:solidFill>
                <a:latin typeface="Calibri" pitchFamily="34" charset="0"/>
                <a:ea typeface="+mn-ea"/>
                <a:cs typeface="+mn-cs"/>
              </a:defRPr>
            </a:lvl4pPr>
            <a:lvl5pPr marL="2057400" indent="-228600" algn="l" rtl="0" eaLnBrk="0" fontAlgn="base" hangingPunct="0">
              <a:spcBef>
                <a:spcPct val="0"/>
              </a:spcBef>
              <a:spcAft>
                <a:spcPct val="0"/>
              </a:spcAft>
              <a:buFont typeface="Arial" charset="0"/>
              <a:buChar char="»"/>
              <a:defRPr sz="1400" kern="1200">
                <a:solidFill>
                  <a:schemeClr val="tx1"/>
                </a:solidFill>
                <a:latin typeface="Calibri"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buFontTx/>
              <a:buNone/>
            </a:pPr>
            <a:r>
              <a:rPr lang="en-US" sz="1800" smtClean="0">
                <a:solidFill>
                  <a:schemeClr val="bg1"/>
                </a:solidFill>
              </a:rPr>
              <a:t>NUCLEAR SAFETY AND EMERGENCY PREPAREDNESS</a:t>
            </a:r>
            <a:endParaRPr lang="en-US" sz="1400" smtClean="0">
              <a:solidFill>
                <a:schemeClr val="bg1"/>
              </a:solidFill>
              <a:latin typeface="Tahoma" pitchFamily="34" charset="0"/>
            </a:endParaRPr>
          </a:p>
          <a:p>
            <a:pPr marL="0" indent="0" eaLnBrk="1" hangingPunct="1">
              <a:buFontTx/>
              <a:buNone/>
            </a:pPr>
            <a:r>
              <a:rPr lang="en-US" sz="1600" smtClean="0">
                <a:solidFill>
                  <a:srgbClr val="FFFF00"/>
                </a:solidFill>
                <a:latin typeface="Tahoma" pitchFamily="34" charset="0"/>
              </a:rPr>
              <a:t>Nuclear Safety</a:t>
            </a:r>
          </a:p>
        </p:txBody>
      </p:sp>
    </p:spTree>
    <p:extLst>
      <p:ext uri="{BB962C8B-B14F-4D97-AF65-F5344CB8AC3E}">
        <p14:creationId xmlns:p14="http://schemas.microsoft.com/office/powerpoint/2010/main" val="65149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tle and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itle and Text">
      <a:majorFont>
        <a:latin typeface="Tahoma"/>
        <a:ea typeface="Tahoma"/>
        <a:cs typeface="Tahoma"/>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28695</TotalTime>
  <Words>2560</Words>
  <Application>Microsoft Office PowerPoint</Application>
  <PresentationFormat>On-screen Show (4:3)</PresentationFormat>
  <Paragraphs>394</Paragraphs>
  <Slides>27</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1_Title and Text</vt:lpstr>
      <vt:lpstr>Chart</vt:lpstr>
      <vt:lpstr>Nuclear Safety and Emergency Preparedness</vt:lpstr>
      <vt:lpstr>TOPICS:</vt:lpstr>
      <vt:lpstr>Nuclear Power Plant Krško in brief</vt:lpstr>
      <vt:lpstr>Independent functions ensured</vt:lpstr>
      <vt:lpstr>Bilateral agreement between Slovenia and Croatia</vt:lpstr>
      <vt:lpstr> Business concept in NPP Krško</vt:lpstr>
      <vt:lpstr>Improving production trend in NPP Krško </vt:lpstr>
      <vt:lpstr>Operations results after investment in last 10+ years</vt:lpstr>
      <vt:lpstr>Nuclear safety a top priority-defense in depth</vt:lpstr>
      <vt:lpstr>Focus on operational factors of nuclear safety</vt:lpstr>
      <vt:lpstr>Comparison of contributors to core damage frequency (CDF)</vt:lpstr>
      <vt:lpstr>NEK response on B.5.b</vt:lpstr>
      <vt:lpstr>NEK response on Fukushima and Stress tests</vt:lpstr>
      <vt:lpstr>NEK Safety Upgrade Program NEK response on B.5.b Fukushima and Stress tests</vt:lpstr>
      <vt:lpstr>NEK Safety Upgrade Program NEK response on B.5.b Fukushima and Stress tests</vt:lpstr>
      <vt:lpstr>NEK Safety Upgrade Program NEK response on B.5.b Fukushima and Stress tests</vt:lpstr>
      <vt:lpstr>NEK Safety Upgrade Program NEK response on B.5.b Fukushima and Stress tests</vt:lpstr>
      <vt:lpstr>Mobile equipment: pumping stations, vehicles, Instrument Air (IA) compressors</vt:lpstr>
      <vt:lpstr>Mobile equipment: power supply sources</vt:lpstr>
      <vt:lpstr>NEK Safety Upgrade Program NEK response on B.5.b Fukushima and Stress tests</vt:lpstr>
      <vt:lpstr>NEK Safety Upgrade Program NEK response on B.5.b Fukushima and Stress tests</vt:lpstr>
      <vt:lpstr>Emergency Classification</vt:lpstr>
      <vt:lpstr>PowerPoint Presentation</vt:lpstr>
      <vt:lpstr>PowerPoint Presentation</vt:lpstr>
      <vt:lpstr>PowerPoint Presentation</vt:lpstr>
      <vt:lpstr>Upgrades in Emergency Preparedness after Fokushima event</vt:lpstr>
      <vt:lpstr>Objectives for the future</vt:lpstr>
    </vt:vector>
  </TitlesOfParts>
  <Company>NEK d.o.o.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NEK</dc:creator>
  <cp:lastModifiedBy>NEK</cp:lastModifiedBy>
  <cp:revision>902</cp:revision>
  <cp:lastPrinted>2012-10-17T05:10:39Z</cp:lastPrinted>
  <dcterms:created xsi:type="dcterms:W3CDTF">2010-05-04T07:38:00Z</dcterms:created>
  <dcterms:modified xsi:type="dcterms:W3CDTF">2012-11-09T11:53:13Z</dcterms:modified>
</cp:coreProperties>
</file>